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6858000" cx="12192000"/>
  <p:notesSz cx="6858000" cy="9144000"/>
  <p:embeddedFontLst>
    <p:embeddedFont>
      <p:font typeface="Roboto Mono"/>
      <p:regular r:id="rId43"/>
      <p:bold r:id="rId44"/>
      <p:italic r:id="rId45"/>
      <p:boldItalic r:id="rId46"/>
    </p:embeddedFont>
    <p:embeddedFont>
      <p:font typeface="Century Gothic"/>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Michael Nelson"/>
  <p:cmAuthor clrIdx="1" id="1" initials="" lastIdx="10" name="UDITH PRABHU"/>
  <p:cmAuthor clrIdx="2" id="2" initials="" lastIdx="2" name="Anonymou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EC4E01-FEE1-4F30-AA27-494439268489}">
  <a:tblStyle styleId="{94EC4E01-FEE1-4F30-AA27-4944392684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Mono-bold.fntdata"/><Relationship Id="rId43" Type="http://schemas.openxmlformats.org/officeDocument/2006/relationships/font" Target="fonts/RobotoMono-regular.fntdata"/><Relationship Id="rId46" Type="http://schemas.openxmlformats.org/officeDocument/2006/relationships/font" Target="fonts/RobotoMono-boldItalic.fntdata"/><Relationship Id="rId45" Type="http://schemas.openxmlformats.org/officeDocument/2006/relationships/font" Target="fonts/RobotoMon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CenturyGothic-bold.fntdata"/><Relationship Id="rId47" Type="http://schemas.openxmlformats.org/officeDocument/2006/relationships/font" Target="fonts/CenturyGothic-regular.fntdata"/><Relationship Id="rId49" Type="http://schemas.openxmlformats.org/officeDocument/2006/relationships/font" Target="fonts/CenturyGothic-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CenturyGothic-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0-15T06:01:43.111">
    <p:pos x="4706" y="1592"/>
    <p:text>how do you know that?</p:text>
  </p:cm>
  <p:cm authorId="1" idx="1" dt="2020-10-15T06:01:43.111">
    <p:pos x="4706" y="1592"/>
    <p:text>I have changed the wording to be more appropriate</p:text>
  </p:cm>
  <p:cm authorId="0" idx="2" dt="2020-10-15T15:19:24.830">
    <p:pos x="4706" y="1692"/>
    <p:text>what's a "publicized" account?</p:text>
  </p:cm>
  <p:cm authorId="1" idx="2" dt="2020-10-15T15:19:24.830">
    <p:pos x="4706" y="1692"/>
    <p:text>It has not been linked to him in any web pages, so I though publicized might be a good word to describe this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10-14T20:52:57.267">
    <p:pos x="186" y="744"/>
    <p:text>where did these .py programs come from?  did you write them?  get them from somewhere else?  give credit/share.</p:text>
  </p:cm>
  <p:cm authorId="1" idx="3" dt="2020-10-14T20:52:57.267">
    <p:pos x="186" y="744"/>
    <p:text>Sir, I wrote them. I will be adding it to my backup slides and my pr</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10-15T06:05:00.222">
    <p:pos x="6000" y="0"/>
    <p:text>you haven't addressed my orig comment</p:text>
  </p:cm>
  <p:cm authorId="1" idx="4" dt="2020-10-14T22:24:49.303">
    <p:pos x="6000" y="0"/>
    <p:text>Sir, does this answer the question?</p:text>
  </p:cm>
  <p:cm authorId="0" idx="5" dt="2020-10-15T02:40:53.864">
    <p:pos x="6000" y="0"/>
    <p:text>no.  these are almost surely fake accounts.  why would they create different accounts?  what would the one account do to get suspended?  the creation date and the screen name are not tightly tied.  you could changed your acct name now, and your acct creation date would not change.</p:text>
  </p:cm>
  <p:cm authorId="1" idx="5" dt="2020-10-15T06:05:00.222">
    <p:pos x="6000" y="0"/>
    <p:text>Sir, I have changed it</p:text>
  </p:cm>
  <p:cm authorId="2" idx="1" dt="2020-10-11T16:51:00.614">
    <p:pos x="70" y="-20"/>
    <p:text>these are almost surely fake accounts.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0-15T06:05:32.832">
    <p:pos x="242" y="808"/>
    <p:text>there are other archives to check.  that's been a *huge* part of this class...</p:text>
  </p:cm>
  <p:cm authorId="1" idx="6" dt="2020-10-15T06:05:32.832">
    <p:pos x="242" y="808"/>
    <p:text>I have added memgator output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0-10-14T21:15:18.563">
    <p:pos x="6000" y="0"/>
    <p:text>provide a list (in github since it's likely too big for slides) of the 1620 URI-Rs.  show a sample of them.</p:text>
  </p:cm>
  <p:cm authorId="1" idx="7" dt="2020-10-14T06:27:45.541">
    <p:pos x="6000" y="0"/>
    <p:text>Sir, I though I will send a pr with the files, once the pr is merged I will get the raw file link from github and send a second pr. Is that fine?</p:text>
  </p:cm>
  <p:cm authorId="0" idx="7" dt="2020-10-14T21:15:18.563">
    <p:pos x="6000" y="0"/>
    <p:text>yes.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0-10-15T15:53:11.622">
    <p:pos x="276" y="841"/>
    <p:text>what are these?</p:text>
  </p:cm>
  <p:cm authorId="1" idx="8" dt="2020-10-15T15:53:11.622">
    <p:pos x="276" y="841"/>
    <p:text>I have added the image snippet, does that disambiguate the slide?</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0-10-15T04:45:34.169">
    <p:pos x="276" y="230"/>
    <p:text>404? how is this checked?</p:text>
  </p:cm>
  <p:cm authorId="1" idx="9" dt="2020-10-15T04:45:34.169">
    <p:pos x="276" y="230"/>
    <p:text>The python file craws the url and checks the status code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0-10-15T04:46:05.605">
    <p:pos x="276" y="1019"/>
    <p:text>this is new information -- new information does not go in the summary</p:text>
  </p:cm>
  <p:cm authorId="1" idx="10" dt="2020-10-15T04:46:05.605">
    <p:pos x="276" y="1019"/>
    <p:text>I have changed the intro, so that this is not new information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9d05cdf5f8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9d05cdf5f8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9d05cdf5f8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9d05cdf5f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08c365442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a08c365442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08c365442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a08c365442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08c365442_0_1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a08c365442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c43f4c30c_0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9c43f4c30c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08c365442_0_1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a08c365442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08c365442_0_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a08c365442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c43f4c30c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9c43f4c30c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08c36544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a08c36544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a08c365442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a08c365442_0_2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a08c365442_0_2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08c365442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08c365442_0_2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a08c365442_0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08c365442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08c365442_0_2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a08c365442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a08c365442_0_2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a08c365442_0_2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a08c365442_0_2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9c43f4c30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9c43f4c30c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9c43f4c30c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a08c365442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a08c365442_0_3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a08c365442_0_3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9c43f4c30c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9c43f4c30c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9c43f4c30c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08c365442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a08c365442_0_3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a08c365442_0_3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08c365442_0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08c365442_0_3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a08c365442_0_3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a08c365442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a08c365442_0_3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a08c365442_0_3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08c365442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a08c365442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a08c365442_0_3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a08c365442_0_3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a08c365442_0_3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a08c365442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a08c365442_0_3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a08c365442_0_3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9c43f4c30c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9c43f4c30c_0_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9c43f4c30c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9c43f4c30c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9c43f4c30c_0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9c43f4c30c_0_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9c43f4c30c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9c43f4c30c_0_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9c43f4c30c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9c43f4c30c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9c43f4c30c_0_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9c43f4c30c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9c43f4c30c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9c43f4c30c_0_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9c43f4c30c_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08c365442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a08c365442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08c365442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08c365442_0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a08c365442_0_1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08c365442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a08c365442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9c43f4c30c_0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9c43f4c30c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9d05cdf5f8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9d05cdf5f8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08c365442_0_2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a08c365442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 showMasterSp="0">
  <p:cSld name="Cover A">
    <p:spTree>
      <p:nvGrpSpPr>
        <p:cNvPr id="15" name="Shape 15"/>
        <p:cNvGrpSpPr/>
        <p:nvPr/>
      </p:nvGrpSpPr>
      <p:grpSpPr>
        <a:xfrm>
          <a:off x="0" y="0"/>
          <a:ext cx="0" cy="0"/>
          <a:chOff x="0" y="0"/>
          <a:chExt cx="0" cy="0"/>
        </a:xfrm>
      </p:grpSpPr>
      <p:sp>
        <p:nvSpPr>
          <p:cNvPr id="16" name="Google Shape;16;p2"/>
          <p:cNvSpPr/>
          <p:nvPr/>
        </p:nvSpPr>
        <p:spPr>
          <a:xfrm>
            <a:off x="8775700" y="127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2"/>
          <p:cNvSpPr/>
          <p:nvPr/>
        </p:nvSpPr>
        <p:spPr>
          <a:xfrm flipH="1">
            <a:off x="4054364" y="-3766"/>
            <a:ext cx="8137635"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 name="Google Shape;18;p2"/>
          <p:cNvSpPr txBox="1"/>
          <p:nvPr>
            <p:ph type="title"/>
          </p:nvPr>
        </p:nvSpPr>
        <p:spPr>
          <a:xfrm>
            <a:off x="4589989" y="1615384"/>
            <a:ext cx="6116133" cy="159348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2"/>
          <p:cNvSpPr txBox="1"/>
          <p:nvPr>
            <p:ph idx="1" type="body"/>
          </p:nvPr>
        </p:nvSpPr>
        <p:spPr>
          <a:xfrm>
            <a:off x="4589989" y="4450841"/>
            <a:ext cx="5458837" cy="935421"/>
          </a:xfrm>
          <a:prstGeom prst="rect">
            <a:avLst/>
          </a:prstGeom>
          <a:noFill/>
          <a:ln>
            <a:noFill/>
          </a:ln>
        </p:spPr>
        <p:txBody>
          <a:bodyPr anchorCtr="0" anchor="t" bIns="91425" lIns="91425" spcFirstLastPara="1" rIns="91425" wrap="square" tIns="91425">
            <a:noAutofit/>
          </a:bodyPr>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0" name="Google Shape;20;p2"/>
          <p:cNvPicPr preferRelativeResize="0"/>
          <p:nvPr/>
        </p:nvPicPr>
        <p:blipFill rotWithShape="1">
          <a:blip r:embed="rId2">
            <a:alphaModFix/>
          </a:blip>
          <a:srcRect b="0" l="0" r="0" t="0"/>
          <a:stretch/>
        </p:blipFill>
        <p:spPr>
          <a:xfrm>
            <a:off x="4589989" y="471245"/>
            <a:ext cx="1805828" cy="766514"/>
          </a:xfrm>
          <a:prstGeom prst="rect">
            <a:avLst/>
          </a:prstGeom>
          <a:noFill/>
          <a:ln>
            <a:noFill/>
          </a:ln>
        </p:spPr>
      </p:pic>
      <p:sp>
        <p:nvSpPr>
          <p:cNvPr id="21" name="Google Shape;21;p2"/>
          <p:cNvSpPr txBox="1"/>
          <p:nvPr>
            <p:ph idx="2" type="body"/>
          </p:nvPr>
        </p:nvSpPr>
        <p:spPr>
          <a:xfrm>
            <a:off x="4589988" y="5472335"/>
            <a:ext cx="4300215" cy="430926"/>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2" name="Google Shape;22;p2"/>
          <p:cNvSpPr/>
          <p:nvPr>
            <p:ph idx="3" type="pic"/>
          </p:nvPr>
        </p:nvSpPr>
        <p:spPr>
          <a:xfrm>
            <a:off x="0" y="0"/>
            <a:ext cx="4059935" cy="6858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Blue" showMasterSp="0">
  <p:cSld name="Section Divider - Blue">
    <p:spTree>
      <p:nvGrpSpPr>
        <p:cNvPr id="73" name="Shape 73"/>
        <p:cNvGrpSpPr/>
        <p:nvPr/>
      </p:nvGrpSpPr>
      <p:grpSpPr>
        <a:xfrm>
          <a:off x="0" y="0"/>
          <a:ext cx="0" cy="0"/>
          <a:chOff x="0" y="0"/>
          <a:chExt cx="0" cy="0"/>
        </a:xfrm>
      </p:grpSpPr>
      <p:sp>
        <p:nvSpPr>
          <p:cNvPr id="74" name="Google Shape;74;p11"/>
          <p:cNvSpPr/>
          <p:nvPr/>
        </p:nvSpPr>
        <p:spPr>
          <a:xfrm flipH="1">
            <a:off x="8779932" y="12701"/>
            <a:ext cx="3412065" cy="6858000"/>
          </a:xfrm>
          <a:prstGeom prst="rtTriangle">
            <a:avLst/>
          </a:prstGeom>
          <a:solidFill>
            <a:srgbClr val="57C1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5" name="Google Shape;75;p11"/>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rgbClr val="0436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6" name="Google Shape;76;p11"/>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7" name="Google Shape;77;p11"/>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78" name="Google Shape;78;p11"/>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Light Blue" showMasterSp="0">
  <p:cSld name="Section Divider, Photo - Light Blue">
    <p:spTree>
      <p:nvGrpSpPr>
        <p:cNvPr id="79" name="Shape 79"/>
        <p:cNvGrpSpPr/>
        <p:nvPr/>
      </p:nvGrpSpPr>
      <p:grpSpPr>
        <a:xfrm>
          <a:off x="0" y="0"/>
          <a:ext cx="0" cy="0"/>
          <a:chOff x="0" y="0"/>
          <a:chExt cx="0" cy="0"/>
        </a:xfrm>
      </p:grpSpPr>
      <p:sp>
        <p:nvSpPr>
          <p:cNvPr id="80" name="Google Shape;80;p12"/>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1" name="Google Shape;81;p12"/>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2" name="Google Shape;82;p12"/>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3" name="Google Shape;83;p12"/>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84" name="Google Shape;84;p12"/>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85" name="Google Shape;85;p12"/>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Light Blue" showMasterSp="0">
  <p:cSld name="Large Photo and Content - Light Blue">
    <p:spTree>
      <p:nvGrpSpPr>
        <p:cNvPr id="86" name="Shape 86"/>
        <p:cNvGrpSpPr/>
        <p:nvPr/>
      </p:nvGrpSpPr>
      <p:grpSpPr>
        <a:xfrm>
          <a:off x="0" y="0"/>
          <a:ext cx="0" cy="0"/>
          <a:chOff x="0" y="0"/>
          <a:chExt cx="0" cy="0"/>
        </a:xfrm>
      </p:grpSpPr>
      <p:sp>
        <p:nvSpPr>
          <p:cNvPr id="87" name="Google Shape;87;p13"/>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8" name="Google Shape;88;p13"/>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9" name="Google Shape;89;p13"/>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0" name="Google Shape;90;p13"/>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 name="Google Shape;91;p13"/>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2" name="Google Shape;92;p13"/>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3" name="Google Shape;93;p1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94" name="Google Shape;94;p13"/>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rge Photo and Content - Light Blue" showMasterSp="0">
  <p:cSld name="1_Large Photo and Content - Light Blue">
    <p:spTree>
      <p:nvGrpSpPr>
        <p:cNvPr id="95" name="Shape 95"/>
        <p:cNvGrpSpPr/>
        <p:nvPr/>
      </p:nvGrpSpPr>
      <p:grpSpPr>
        <a:xfrm>
          <a:off x="0" y="0"/>
          <a:ext cx="0" cy="0"/>
          <a:chOff x="0" y="0"/>
          <a:chExt cx="0" cy="0"/>
        </a:xfrm>
      </p:grpSpPr>
      <p:sp>
        <p:nvSpPr>
          <p:cNvPr id="96" name="Google Shape;96;p14"/>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7" name="Google Shape;97;p14"/>
          <p:cNvSpPr/>
          <p:nvPr/>
        </p:nvSpPr>
        <p:spPr>
          <a:xfrm flipH="1">
            <a:off x="10576560" y="487680"/>
            <a:ext cx="1615440" cy="638048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8" name="Google Shape;98;p14"/>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9" name="Google Shape;99;p14"/>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0" name="Google Shape;100;p14"/>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1" name="Google Shape;101;p14"/>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2" name="Google Shape;102;p1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03" name="Google Shape;103;p14"/>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Blue">
  <p:cSld name="2 Column - Light Blue">
    <p:spTree>
      <p:nvGrpSpPr>
        <p:cNvPr id="104" name="Shape 104"/>
        <p:cNvGrpSpPr/>
        <p:nvPr/>
      </p:nvGrpSpPr>
      <p:grpSpPr>
        <a:xfrm>
          <a:off x="0" y="0"/>
          <a:ext cx="0" cy="0"/>
          <a:chOff x="0" y="0"/>
          <a:chExt cx="0" cy="0"/>
        </a:xfrm>
      </p:grpSpPr>
      <p:sp>
        <p:nvSpPr>
          <p:cNvPr id="105" name="Google Shape;105;p15"/>
          <p:cNvSpPr/>
          <p:nvPr/>
        </p:nvSpPr>
        <p:spPr>
          <a:xfrm>
            <a:off x="4460240" y="2580640"/>
            <a:ext cx="2854956" cy="429768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6" name="Google Shape;106;p15"/>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7" name="Google Shape;107;p1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5"/>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9" name="Google Shape;109;p15"/>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0" name="Google Shape;110;p15"/>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1" name="Google Shape;111;p15"/>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1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4" name="Google Shape;114;p1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Light Blue">
  <p:cSld name="Title, 2 Photos, Content - Light Blue">
    <p:spTree>
      <p:nvGrpSpPr>
        <p:cNvPr id="115" name="Shape 115"/>
        <p:cNvGrpSpPr/>
        <p:nvPr/>
      </p:nvGrpSpPr>
      <p:grpSpPr>
        <a:xfrm>
          <a:off x="0" y="0"/>
          <a:ext cx="0" cy="0"/>
          <a:chOff x="0" y="0"/>
          <a:chExt cx="0" cy="0"/>
        </a:xfrm>
      </p:grpSpPr>
      <p:sp>
        <p:nvSpPr>
          <p:cNvPr id="116" name="Google Shape;116;p17"/>
          <p:cNvSpPr/>
          <p:nvPr/>
        </p:nvSpPr>
        <p:spPr>
          <a:xfrm>
            <a:off x="5639262" y="4838699"/>
            <a:ext cx="2019301" cy="2019301"/>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17" name="Google Shape;117;p17"/>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8" name="Google Shape;118;p1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7"/>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0" name="Google Shape;120;p17"/>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1" name="Google Shape;121;p17"/>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Aqua">
  <p:cSld name="Title, 2 Photos, Content - Aqua">
    <p:spTree>
      <p:nvGrpSpPr>
        <p:cNvPr id="122" name="Shape 122"/>
        <p:cNvGrpSpPr/>
        <p:nvPr/>
      </p:nvGrpSpPr>
      <p:grpSpPr>
        <a:xfrm>
          <a:off x="0" y="0"/>
          <a:ext cx="0" cy="0"/>
          <a:chOff x="0" y="0"/>
          <a:chExt cx="0" cy="0"/>
        </a:xfrm>
      </p:grpSpPr>
      <p:sp>
        <p:nvSpPr>
          <p:cNvPr id="123" name="Google Shape;123;p18"/>
          <p:cNvSpPr/>
          <p:nvPr/>
        </p:nvSpPr>
        <p:spPr>
          <a:xfrm>
            <a:off x="5639262" y="4838699"/>
            <a:ext cx="2019301" cy="2019301"/>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24" name="Google Shape;124;p18"/>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5" name="Google Shape;125;p1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18"/>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7" name="Google Shape;127;p18"/>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8" name="Google Shape;128;p18"/>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Green">
  <p:cSld name="Title, 2 Photos, Content - Green">
    <p:spTree>
      <p:nvGrpSpPr>
        <p:cNvPr id="129" name="Shape 129"/>
        <p:cNvGrpSpPr/>
        <p:nvPr/>
      </p:nvGrpSpPr>
      <p:grpSpPr>
        <a:xfrm>
          <a:off x="0" y="0"/>
          <a:ext cx="0" cy="0"/>
          <a:chOff x="0" y="0"/>
          <a:chExt cx="0" cy="0"/>
        </a:xfrm>
      </p:grpSpPr>
      <p:sp>
        <p:nvSpPr>
          <p:cNvPr id="130" name="Google Shape;130;p19"/>
          <p:cNvSpPr/>
          <p:nvPr/>
        </p:nvSpPr>
        <p:spPr>
          <a:xfrm>
            <a:off x="5639262" y="4838699"/>
            <a:ext cx="2019301" cy="2019301"/>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31" name="Google Shape;131;p19"/>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2" name="Google Shape;132;p1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3" name="Google Shape;133;p19"/>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4" name="Google Shape;134;p19"/>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5" name="Google Shape;135;p19"/>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Purple">
  <p:cSld name="Title, 2 Photos, Content - Purple">
    <p:spTree>
      <p:nvGrpSpPr>
        <p:cNvPr id="136" name="Shape 136"/>
        <p:cNvGrpSpPr/>
        <p:nvPr/>
      </p:nvGrpSpPr>
      <p:grpSpPr>
        <a:xfrm>
          <a:off x="0" y="0"/>
          <a:ext cx="0" cy="0"/>
          <a:chOff x="0" y="0"/>
          <a:chExt cx="0" cy="0"/>
        </a:xfrm>
      </p:grpSpPr>
      <p:sp>
        <p:nvSpPr>
          <p:cNvPr id="137" name="Google Shape;137;p20"/>
          <p:cNvSpPr/>
          <p:nvPr/>
        </p:nvSpPr>
        <p:spPr>
          <a:xfrm>
            <a:off x="5639262" y="4838699"/>
            <a:ext cx="2019301" cy="2019301"/>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38" name="Google Shape;138;p20"/>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9" name="Google Shape;139;p2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20"/>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1" name="Google Shape;141;p20"/>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2" name="Google Shape;142;p20"/>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B" showMasterSp="0">
  <p:cSld name="Cover B">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0" r="26038" t="0"/>
          <a:stretch/>
        </p:blipFill>
        <p:spPr>
          <a:xfrm>
            <a:off x="4456204" y="-29166"/>
            <a:ext cx="7627108" cy="6871692"/>
          </a:xfrm>
          <a:prstGeom prst="rect">
            <a:avLst/>
          </a:prstGeom>
          <a:noFill/>
          <a:ln>
            <a:noFill/>
          </a:ln>
        </p:spPr>
      </p:pic>
      <p:sp>
        <p:nvSpPr>
          <p:cNvPr id="25" name="Google Shape;25;p3"/>
          <p:cNvSpPr/>
          <p:nvPr/>
        </p:nvSpPr>
        <p:spPr>
          <a:xfrm>
            <a:off x="4734036" y="254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 name="Google Shape;26;p3"/>
          <p:cNvSpPr/>
          <p:nvPr/>
        </p:nvSpPr>
        <p:spPr>
          <a:xfrm flipH="1">
            <a:off x="0" y="-27642"/>
            <a:ext cx="8137635" cy="6906809"/>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 name="Google Shape;27;p3"/>
          <p:cNvSpPr txBox="1"/>
          <p:nvPr>
            <p:ph type="title"/>
          </p:nvPr>
        </p:nvSpPr>
        <p:spPr>
          <a:xfrm>
            <a:off x="535625" y="1602684"/>
            <a:ext cx="6116133" cy="159348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8" name="Google Shape;28;p3"/>
          <p:cNvSpPr txBox="1"/>
          <p:nvPr>
            <p:ph idx="1" type="body"/>
          </p:nvPr>
        </p:nvSpPr>
        <p:spPr>
          <a:xfrm>
            <a:off x="535625" y="4438141"/>
            <a:ext cx="5458837" cy="935421"/>
          </a:xfrm>
          <a:prstGeom prst="rect">
            <a:avLst/>
          </a:prstGeom>
          <a:noFill/>
          <a:ln>
            <a:noFill/>
          </a:ln>
        </p:spPr>
        <p:txBody>
          <a:bodyPr anchorCtr="0" anchor="t" bIns="91425" lIns="91425" spcFirstLastPara="1" rIns="91425" wrap="square" tIns="91425">
            <a:noAutofit/>
          </a:bodyPr>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9" name="Google Shape;29;p3"/>
          <p:cNvPicPr preferRelativeResize="0"/>
          <p:nvPr/>
        </p:nvPicPr>
        <p:blipFill rotWithShape="1">
          <a:blip r:embed="rId3">
            <a:alphaModFix/>
          </a:blip>
          <a:srcRect b="0" l="0" r="0" t="0"/>
          <a:stretch/>
        </p:blipFill>
        <p:spPr>
          <a:xfrm>
            <a:off x="535625" y="458545"/>
            <a:ext cx="1805828" cy="766514"/>
          </a:xfrm>
          <a:prstGeom prst="rect">
            <a:avLst/>
          </a:prstGeom>
          <a:noFill/>
          <a:ln>
            <a:noFill/>
          </a:ln>
        </p:spPr>
      </p:pic>
      <p:sp>
        <p:nvSpPr>
          <p:cNvPr id="30" name="Google Shape;30;p3"/>
          <p:cNvSpPr txBox="1"/>
          <p:nvPr>
            <p:ph idx="2" type="body"/>
          </p:nvPr>
        </p:nvSpPr>
        <p:spPr>
          <a:xfrm>
            <a:off x="535624" y="5459635"/>
            <a:ext cx="4300215" cy="430926"/>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2 Photos, Content - Purple">
  <p:cSld name="1_Title, 2 Photos, Content - Purple">
    <p:spTree>
      <p:nvGrpSpPr>
        <p:cNvPr id="143" name="Shape 143"/>
        <p:cNvGrpSpPr/>
        <p:nvPr/>
      </p:nvGrpSpPr>
      <p:grpSpPr>
        <a:xfrm>
          <a:off x="0" y="0"/>
          <a:ext cx="0" cy="0"/>
          <a:chOff x="0" y="0"/>
          <a:chExt cx="0" cy="0"/>
        </a:xfrm>
      </p:grpSpPr>
      <p:sp>
        <p:nvSpPr>
          <p:cNvPr id="144" name="Google Shape;144;p21"/>
          <p:cNvSpPr/>
          <p:nvPr/>
        </p:nvSpPr>
        <p:spPr>
          <a:xfrm>
            <a:off x="5639262" y="4838699"/>
            <a:ext cx="2019301" cy="2019301"/>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45" name="Google Shape;145;p21"/>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6" name="Google Shape;146;p2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21"/>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8" name="Google Shape;148;p21"/>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9" name="Google Shape;149;p21"/>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Light Blue">
  <p:cSld name="Title and Content - Light Blue">
    <p:spTree>
      <p:nvGrpSpPr>
        <p:cNvPr id="150" name="Shape 150"/>
        <p:cNvGrpSpPr/>
        <p:nvPr/>
      </p:nvGrpSpPr>
      <p:grpSpPr>
        <a:xfrm>
          <a:off x="0" y="0"/>
          <a:ext cx="0" cy="0"/>
          <a:chOff x="0" y="0"/>
          <a:chExt cx="0" cy="0"/>
        </a:xfrm>
      </p:grpSpPr>
      <p:sp>
        <p:nvSpPr>
          <p:cNvPr id="151" name="Google Shape;151;p2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3" name="Google Shape;153;p22"/>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4" name="Google Shape;154;p22"/>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5" name="Google Shape;155;p22"/>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qua">
  <p:cSld name="Title and Content - Aqua">
    <p:spTree>
      <p:nvGrpSpPr>
        <p:cNvPr id="156" name="Shape 156"/>
        <p:cNvGrpSpPr/>
        <p:nvPr/>
      </p:nvGrpSpPr>
      <p:grpSpPr>
        <a:xfrm>
          <a:off x="0" y="0"/>
          <a:ext cx="0" cy="0"/>
          <a:chOff x="0" y="0"/>
          <a:chExt cx="0" cy="0"/>
        </a:xfrm>
      </p:grpSpPr>
      <p:sp>
        <p:nvSpPr>
          <p:cNvPr id="157" name="Google Shape;157;p2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23"/>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9" name="Google Shape;159;p23"/>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0" name="Google Shape;160;p23"/>
          <p:cNvSpPr/>
          <p:nvPr/>
        </p:nvSpPr>
        <p:spPr>
          <a:xfrm flipH="1">
            <a:off x="0" y="-11567"/>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1" name="Google Shape;161;p23"/>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Orange">
  <p:cSld name="Title and Content - Orange">
    <p:spTree>
      <p:nvGrpSpPr>
        <p:cNvPr id="162" name="Shape 162"/>
        <p:cNvGrpSpPr/>
        <p:nvPr/>
      </p:nvGrpSpPr>
      <p:grpSpPr>
        <a:xfrm>
          <a:off x="0" y="0"/>
          <a:ext cx="0" cy="0"/>
          <a:chOff x="0" y="0"/>
          <a:chExt cx="0" cy="0"/>
        </a:xfrm>
      </p:grpSpPr>
      <p:sp>
        <p:nvSpPr>
          <p:cNvPr id="163" name="Google Shape;163;p2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24"/>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65" name="Google Shape;165;p24"/>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6" name="Google Shape;166;p24"/>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7" name="Google Shape;167;p24"/>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Purple">
  <p:cSld name="Title and Content - Purple">
    <p:spTree>
      <p:nvGrpSpPr>
        <p:cNvPr id="168" name="Shape 168"/>
        <p:cNvGrpSpPr/>
        <p:nvPr/>
      </p:nvGrpSpPr>
      <p:grpSpPr>
        <a:xfrm>
          <a:off x="0" y="0"/>
          <a:ext cx="0" cy="0"/>
          <a:chOff x="0" y="0"/>
          <a:chExt cx="0" cy="0"/>
        </a:xfrm>
      </p:grpSpPr>
      <p:sp>
        <p:nvSpPr>
          <p:cNvPr id="169" name="Google Shape;169;p2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25"/>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71" name="Google Shape;171;p25"/>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2" name="Google Shape;172;p25"/>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rgbClr val="926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3" name="Google Shape;173;p25"/>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Aqua" showMasterSp="0">
  <p:cSld name="Section Divider - Aqua">
    <p:spTree>
      <p:nvGrpSpPr>
        <p:cNvPr id="174" name="Shape 174"/>
        <p:cNvGrpSpPr/>
        <p:nvPr/>
      </p:nvGrpSpPr>
      <p:grpSpPr>
        <a:xfrm>
          <a:off x="0" y="0"/>
          <a:ext cx="0" cy="0"/>
          <a:chOff x="0" y="0"/>
          <a:chExt cx="0" cy="0"/>
        </a:xfrm>
      </p:grpSpPr>
      <p:sp>
        <p:nvSpPr>
          <p:cNvPr id="175" name="Google Shape;175;p26"/>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6" name="Google Shape;176;p26"/>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7" name="Google Shape;177;p26"/>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8" name="Google Shape;178;p26"/>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79" name="Google Shape;179;p2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Green" showMasterSp="0">
  <p:cSld name="Section Divider - Green">
    <p:spTree>
      <p:nvGrpSpPr>
        <p:cNvPr id="180" name="Shape 180"/>
        <p:cNvGrpSpPr/>
        <p:nvPr/>
      </p:nvGrpSpPr>
      <p:grpSpPr>
        <a:xfrm>
          <a:off x="0" y="0"/>
          <a:ext cx="0" cy="0"/>
          <a:chOff x="0" y="0"/>
          <a:chExt cx="0" cy="0"/>
        </a:xfrm>
      </p:grpSpPr>
      <p:sp>
        <p:nvSpPr>
          <p:cNvPr id="181" name="Google Shape;181;p27"/>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2" name="Google Shape;182;p27"/>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3" name="Google Shape;183;p27"/>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4" name="Google Shape;184;p27"/>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85" name="Google Shape;185;p27"/>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Orange" showMasterSp="0">
  <p:cSld name="Section Divider - Orange">
    <p:spTree>
      <p:nvGrpSpPr>
        <p:cNvPr id="186" name="Shape 186"/>
        <p:cNvGrpSpPr/>
        <p:nvPr/>
      </p:nvGrpSpPr>
      <p:grpSpPr>
        <a:xfrm>
          <a:off x="0" y="0"/>
          <a:ext cx="0" cy="0"/>
          <a:chOff x="0" y="0"/>
          <a:chExt cx="0" cy="0"/>
        </a:xfrm>
      </p:grpSpPr>
      <p:sp>
        <p:nvSpPr>
          <p:cNvPr id="187" name="Google Shape;187;p28"/>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8" name="Google Shape;188;p28"/>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9" name="Google Shape;189;p28"/>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0" name="Google Shape;190;p28"/>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91" name="Google Shape;191;p28"/>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Purple" showMasterSp="0">
  <p:cSld name="Section Divider - Purple">
    <p:spTree>
      <p:nvGrpSpPr>
        <p:cNvPr id="192" name="Shape 192"/>
        <p:cNvGrpSpPr/>
        <p:nvPr/>
      </p:nvGrpSpPr>
      <p:grpSpPr>
        <a:xfrm>
          <a:off x="0" y="0"/>
          <a:ext cx="0" cy="0"/>
          <a:chOff x="0" y="0"/>
          <a:chExt cx="0" cy="0"/>
        </a:xfrm>
      </p:grpSpPr>
      <p:sp>
        <p:nvSpPr>
          <p:cNvPr id="193" name="Google Shape;193;p29"/>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4" name="Google Shape;194;p29"/>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5" name="Google Shape;195;p29"/>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6" name="Google Shape;196;p29"/>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97" name="Google Shape;197;p29"/>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Blue" showMasterSp="0">
  <p:cSld name="Section Divider, Photo - Blue">
    <p:spTree>
      <p:nvGrpSpPr>
        <p:cNvPr id="198" name="Shape 198"/>
        <p:cNvGrpSpPr/>
        <p:nvPr/>
      </p:nvGrpSpPr>
      <p:grpSpPr>
        <a:xfrm>
          <a:off x="0" y="0"/>
          <a:ext cx="0" cy="0"/>
          <a:chOff x="0" y="0"/>
          <a:chExt cx="0" cy="0"/>
        </a:xfrm>
      </p:grpSpPr>
      <p:sp>
        <p:nvSpPr>
          <p:cNvPr id="199" name="Google Shape;199;p30"/>
          <p:cNvSpPr/>
          <p:nvPr/>
        </p:nvSpPr>
        <p:spPr>
          <a:xfrm flipH="1">
            <a:off x="10270066" y="10161"/>
            <a:ext cx="1921930" cy="6858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0" name="Google Shape;200;p30"/>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1" name="Google Shape;201;p30"/>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2" name="Google Shape;202;p30"/>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03" name="Google Shape;203;p30"/>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04" name="Google Shape;204;p30"/>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 showMasterSp="0">
  <p:cSld name="Cover C">
    <p:spTree>
      <p:nvGrpSpPr>
        <p:cNvPr id="31" name="Shape 31"/>
        <p:cNvGrpSpPr/>
        <p:nvPr/>
      </p:nvGrpSpPr>
      <p:grpSpPr>
        <a:xfrm>
          <a:off x="0" y="0"/>
          <a:ext cx="0" cy="0"/>
          <a:chOff x="0" y="0"/>
          <a:chExt cx="0" cy="0"/>
        </a:xfrm>
      </p:grpSpPr>
      <p:sp>
        <p:nvSpPr>
          <p:cNvPr id="32" name="Google Shape;32;p4"/>
          <p:cNvSpPr/>
          <p:nvPr/>
        </p:nvSpPr>
        <p:spPr>
          <a:xfrm>
            <a:off x="7747000" y="127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 name="Google Shape;33;p4"/>
          <p:cNvSpPr/>
          <p:nvPr/>
        </p:nvSpPr>
        <p:spPr>
          <a:xfrm flipH="1">
            <a:off x="-815" y="-3766"/>
            <a:ext cx="11612244"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4" name="Google Shape;34;p4"/>
          <p:cNvSpPr txBox="1"/>
          <p:nvPr>
            <p:ph type="title"/>
          </p:nvPr>
        </p:nvSpPr>
        <p:spPr>
          <a:xfrm>
            <a:off x="757621" y="1615384"/>
            <a:ext cx="7006312" cy="159348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Google Shape;35;p4"/>
          <p:cNvSpPr txBox="1"/>
          <p:nvPr>
            <p:ph idx="1" type="body"/>
          </p:nvPr>
        </p:nvSpPr>
        <p:spPr>
          <a:xfrm>
            <a:off x="757621" y="4450841"/>
            <a:ext cx="6938579" cy="935421"/>
          </a:xfrm>
          <a:prstGeom prst="rect">
            <a:avLst/>
          </a:prstGeom>
          <a:noFill/>
          <a:ln>
            <a:noFill/>
          </a:ln>
        </p:spPr>
        <p:txBody>
          <a:bodyPr anchorCtr="0" anchor="t" bIns="91425" lIns="91425" spcFirstLastPara="1" rIns="91425" wrap="square" tIns="91425">
            <a:noAutofit/>
          </a:bodyPr>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36" name="Google Shape;36;p4"/>
          <p:cNvPicPr preferRelativeResize="0"/>
          <p:nvPr/>
        </p:nvPicPr>
        <p:blipFill rotWithShape="1">
          <a:blip r:embed="rId2">
            <a:alphaModFix/>
          </a:blip>
          <a:srcRect b="0" l="0" r="0" t="0"/>
          <a:stretch/>
        </p:blipFill>
        <p:spPr>
          <a:xfrm>
            <a:off x="757621" y="471245"/>
            <a:ext cx="1805828" cy="766514"/>
          </a:xfrm>
          <a:prstGeom prst="rect">
            <a:avLst/>
          </a:prstGeom>
          <a:noFill/>
          <a:ln>
            <a:noFill/>
          </a:ln>
        </p:spPr>
      </p:pic>
      <p:sp>
        <p:nvSpPr>
          <p:cNvPr id="37" name="Google Shape;37;p4"/>
          <p:cNvSpPr txBox="1"/>
          <p:nvPr>
            <p:ph idx="2" type="body"/>
          </p:nvPr>
        </p:nvSpPr>
        <p:spPr>
          <a:xfrm>
            <a:off x="757620" y="5472335"/>
            <a:ext cx="6938577" cy="430926"/>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Aqua" showMasterSp="0">
  <p:cSld name="Section Divider, Photo - Aqua">
    <p:spTree>
      <p:nvGrpSpPr>
        <p:cNvPr id="205" name="Shape 205"/>
        <p:cNvGrpSpPr/>
        <p:nvPr/>
      </p:nvGrpSpPr>
      <p:grpSpPr>
        <a:xfrm>
          <a:off x="0" y="0"/>
          <a:ext cx="0" cy="0"/>
          <a:chOff x="0" y="0"/>
          <a:chExt cx="0" cy="0"/>
        </a:xfrm>
      </p:grpSpPr>
      <p:sp>
        <p:nvSpPr>
          <p:cNvPr id="206" name="Google Shape;206;p31"/>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7" name="Google Shape;207;p31"/>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8" name="Google Shape;208;p31"/>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9" name="Google Shape;209;p31"/>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10" name="Google Shape;210;p31"/>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11" name="Google Shape;211;p31"/>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Green" showMasterSp="0">
  <p:cSld name="Section Divider, Photo - Green">
    <p:spTree>
      <p:nvGrpSpPr>
        <p:cNvPr id="212" name="Shape 212"/>
        <p:cNvGrpSpPr/>
        <p:nvPr/>
      </p:nvGrpSpPr>
      <p:grpSpPr>
        <a:xfrm>
          <a:off x="0" y="0"/>
          <a:ext cx="0" cy="0"/>
          <a:chOff x="0" y="0"/>
          <a:chExt cx="0" cy="0"/>
        </a:xfrm>
      </p:grpSpPr>
      <p:sp>
        <p:nvSpPr>
          <p:cNvPr id="213" name="Google Shape;213;p32"/>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4" name="Google Shape;214;p32"/>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5" name="Google Shape;215;p32"/>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6" name="Google Shape;216;p32"/>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17" name="Google Shape;217;p32"/>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18" name="Google Shape;218;p32"/>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Orange" showMasterSp="0">
  <p:cSld name="Section Divider, Photo - Orange">
    <p:spTree>
      <p:nvGrpSpPr>
        <p:cNvPr id="219" name="Shape 219"/>
        <p:cNvGrpSpPr/>
        <p:nvPr/>
      </p:nvGrpSpPr>
      <p:grpSpPr>
        <a:xfrm>
          <a:off x="0" y="0"/>
          <a:ext cx="0" cy="0"/>
          <a:chOff x="0" y="0"/>
          <a:chExt cx="0" cy="0"/>
        </a:xfrm>
      </p:grpSpPr>
      <p:sp>
        <p:nvSpPr>
          <p:cNvPr id="220" name="Google Shape;220;p33"/>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1" name="Google Shape;221;p33"/>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2" name="Google Shape;222;p33"/>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3" name="Google Shape;223;p33"/>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24" name="Google Shape;224;p33"/>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25" name="Google Shape;225;p33"/>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Purple" showMasterSp="0">
  <p:cSld name="Section Divider, Photo - Purple">
    <p:spTree>
      <p:nvGrpSpPr>
        <p:cNvPr id="226" name="Shape 226"/>
        <p:cNvGrpSpPr/>
        <p:nvPr/>
      </p:nvGrpSpPr>
      <p:grpSpPr>
        <a:xfrm>
          <a:off x="0" y="0"/>
          <a:ext cx="0" cy="0"/>
          <a:chOff x="0" y="0"/>
          <a:chExt cx="0" cy="0"/>
        </a:xfrm>
      </p:grpSpPr>
      <p:sp>
        <p:nvSpPr>
          <p:cNvPr id="227" name="Google Shape;227;p34"/>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8" name="Google Shape;228;p34"/>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9" name="Google Shape;229;p34"/>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0" name="Google Shape;230;p34"/>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31" name="Google Shape;231;p34"/>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32" name="Google Shape;232;p34"/>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Aqua" showMasterSp="0">
  <p:cSld name="Large Photo and Content - Aqua">
    <p:spTree>
      <p:nvGrpSpPr>
        <p:cNvPr id="233" name="Shape 233"/>
        <p:cNvGrpSpPr/>
        <p:nvPr/>
      </p:nvGrpSpPr>
      <p:grpSpPr>
        <a:xfrm>
          <a:off x="0" y="0"/>
          <a:ext cx="0" cy="0"/>
          <a:chOff x="0" y="0"/>
          <a:chExt cx="0" cy="0"/>
        </a:xfrm>
      </p:grpSpPr>
      <p:sp>
        <p:nvSpPr>
          <p:cNvPr id="234" name="Google Shape;234;p35"/>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5" name="Google Shape;235;p35"/>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6" name="Google Shape;236;p35"/>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7" name="Google Shape;237;p3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8" name="Google Shape;238;p35"/>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9" name="Google Shape;239;p35"/>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0" name="Google Shape;240;p3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41" name="Google Shape;241;p35"/>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Green" showMasterSp="0">
  <p:cSld name="Large Photo and Content - Green">
    <p:spTree>
      <p:nvGrpSpPr>
        <p:cNvPr id="242" name="Shape 242"/>
        <p:cNvGrpSpPr/>
        <p:nvPr/>
      </p:nvGrpSpPr>
      <p:grpSpPr>
        <a:xfrm>
          <a:off x="0" y="0"/>
          <a:ext cx="0" cy="0"/>
          <a:chOff x="0" y="0"/>
          <a:chExt cx="0" cy="0"/>
        </a:xfrm>
      </p:grpSpPr>
      <p:sp>
        <p:nvSpPr>
          <p:cNvPr id="243" name="Google Shape;243;p36"/>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4" name="Google Shape;244;p36"/>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5" name="Google Shape;245;p36"/>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6" name="Google Shape;246;p3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47" name="Google Shape;247;p36"/>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8" name="Google Shape;248;p36"/>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9" name="Google Shape;249;p3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50" name="Google Shape;250;p3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Orange" showMasterSp="0">
  <p:cSld name="Large Photo and Content - Orange">
    <p:spTree>
      <p:nvGrpSpPr>
        <p:cNvPr id="251" name="Shape 251"/>
        <p:cNvGrpSpPr/>
        <p:nvPr/>
      </p:nvGrpSpPr>
      <p:grpSpPr>
        <a:xfrm>
          <a:off x="0" y="0"/>
          <a:ext cx="0" cy="0"/>
          <a:chOff x="0" y="0"/>
          <a:chExt cx="0" cy="0"/>
        </a:xfrm>
      </p:grpSpPr>
      <p:sp>
        <p:nvSpPr>
          <p:cNvPr id="252" name="Google Shape;252;p37"/>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3" name="Google Shape;253;p37"/>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4" name="Google Shape;254;p37"/>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5" name="Google Shape;255;p37"/>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6" name="Google Shape;256;p37"/>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7" name="Google Shape;257;p37"/>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4"/>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8" name="Google Shape;258;p3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59" name="Google Shape;259;p37"/>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Purple" showMasterSp="0">
  <p:cSld name="Large Photo and Content - Purple">
    <p:spTree>
      <p:nvGrpSpPr>
        <p:cNvPr id="260" name="Shape 260"/>
        <p:cNvGrpSpPr/>
        <p:nvPr/>
      </p:nvGrpSpPr>
      <p:grpSpPr>
        <a:xfrm>
          <a:off x="0" y="0"/>
          <a:ext cx="0" cy="0"/>
          <a:chOff x="0" y="0"/>
          <a:chExt cx="0" cy="0"/>
        </a:xfrm>
      </p:grpSpPr>
      <p:sp>
        <p:nvSpPr>
          <p:cNvPr id="261" name="Google Shape;261;p38"/>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2" name="Google Shape;262;p38"/>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3" name="Google Shape;263;p38"/>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4" name="Google Shape;264;p38"/>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5" name="Google Shape;265;p38"/>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6" name="Google Shape;266;p38"/>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5"/>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7" name="Google Shape;267;p3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68" name="Google Shape;268;p38"/>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Aqua">
  <p:cSld name="2 Column - Aqua">
    <p:spTree>
      <p:nvGrpSpPr>
        <p:cNvPr id="269" name="Shape 269"/>
        <p:cNvGrpSpPr/>
        <p:nvPr/>
      </p:nvGrpSpPr>
      <p:grpSpPr>
        <a:xfrm>
          <a:off x="0" y="0"/>
          <a:ext cx="0" cy="0"/>
          <a:chOff x="0" y="0"/>
          <a:chExt cx="0" cy="0"/>
        </a:xfrm>
      </p:grpSpPr>
      <p:sp>
        <p:nvSpPr>
          <p:cNvPr id="270" name="Google Shape;270;p39"/>
          <p:cNvSpPr/>
          <p:nvPr/>
        </p:nvSpPr>
        <p:spPr>
          <a:xfrm>
            <a:off x="4460240" y="2580640"/>
            <a:ext cx="2854956" cy="429768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1" name="Google Shape;271;p39"/>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2" name="Google Shape;272;p3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73" name="Google Shape;273;p39"/>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2"/>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2"/>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2"/>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2"/>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2"/>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4" name="Google Shape;274;p39"/>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5" name="Google Shape;275;p39"/>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6" name="Google Shape;276;p39"/>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 Column - Green">
  <p:cSld name="2_2 Column - Green">
    <p:spTree>
      <p:nvGrpSpPr>
        <p:cNvPr id="277" name="Shape 277"/>
        <p:cNvGrpSpPr/>
        <p:nvPr/>
      </p:nvGrpSpPr>
      <p:grpSpPr>
        <a:xfrm>
          <a:off x="0" y="0"/>
          <a:ext cx="0" cy="0"/>
          <a:chOff x="0" y="0"/>
          <a:chExt cx="0" cy="0"/>
        </a:xfrm>
      </p:grpSpPr>
      <p:sp>
        <p:nvSpPr>
          <p:cNvPr id="278" name="Google Shape;278;p40"/>
          <p:cNvSpPr/>
          <p:nvPr/>
        </p:nvSpPr>
        <p:spPr>
          <a:xfrm>
            <a:off x="4460240" y="2580640"/>
            <a:ext cx="2854956" cy="429768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9" name="Google Shape;279;p40"/>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0" name="Google Shape;280;p4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40"/>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3"/>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3"/>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3"/>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3"/>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3"/>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2" name="Google Shape;282;p40"/>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rgbClr val="043657"/>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3" name="Google Shape;283;p40"/>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4" name="Google Shape;284;p40"/>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8" name="Shape 38"/>
        <p:cNvGrpSpPr/>
        <p:nvPr/>
      </p:nvGrpSpPr>
      <p:grpSpPr>
        <a:xfrm>
          <a:off x="0" y="0"/>
          <a:ext cx="0" cy="0"/>
          <a:chOff x="0" y="0"/>
          <a:chExt cx="0" cy="0"/>
        </a:xfrm>
      </p:grpSpPr>
      <p:sp>
        <p:nvSpPr>
          <p:cNvPr id="39" name="Google Shape;39;p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0" name="Google Shape;40;p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5"/>
          <p:cNvSpPr txBox="1"/>
          <p:nvPr>
            <p:ph idx="1" type="body"/>
          </p:nvPr>
        </p:nvSpPr>
        <p:spPr>
          <a:xfrm>
            <a:off x="433388" y="1468658"/>
            <a:ext cx="11315472" cy="4773137"/>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Orange">
  <p:cSld name="2 Column - Orange">
    <p:spTree>
      <p:nvGrpSpPr>
        <p:cNvPr id="285" name="Shape 285"/>
        <p:cNvGrpSpPr/>
        <p:nvPr/>
      </p:nvGrpSpPr>
      <p:grpSpPr>
        <a:xfrm>
          <a:off x="0" y="0"/>
          <a:ext cx="0" cy="0"/>
          <a:chOff x="0" y="0"/>
          <a:chExt cx="0" cy="0"/>
        </a:xfrm>
      </p:grpSpPr>
      <p:sp>
        <p:nvSpPr>
          <p:cNvPr id="286" name="Google Shape;286;p41"/>
          <p:cNvSpPr/>
          <p:nvPr/>
        </p:nvSpPr>
        <p:spPr>
          <a:xfrm>
            <a:off x="4460240" y="2580640"/>
            <a:ext cx="2854956" cy="429768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7" name="Google Shape;287;p41"/>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8" name="Google Shape;288;p4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41"/>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4"/>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4"/>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4"/>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4"/>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4"/>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0" name="Google Shape;290;p41"/>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rgbClr val="FCB24C"/>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1" name="Google Shape;291;p41"/>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2" name="Google Shape;292;p41"/>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Purple">
  <p:cSld name="2 Column - Purple">
    <p:spTree>
      <p:nvGrpSpPr>
        <p:cNvPr id="293" name="Shape 293"/>
        <p:cNvGrpSpPr/>
        <p:nvPr/>
      </p:nvGrpSpPr>
      <p:grpSpPr>
        <a:xfrm>
          <a:off x="0" y="0"/>
          <a:ext cx="0" cy="0"/>
          <a:chOff x="0" y="0"/>
          <a:chExt cx="0" cy="0"/>
        </a:xfrm>
      </p:grpSpPr>
      <p:sp>
        <p:nvSpPr>
          <p:cNvPr id="294" name="Google Shape;294;p42"/>
          <p:cNvSpPr/>
          <p:nvPr/>
        </p:nvSpPr>
        <p:spPr>
          <a:xfrm>
            <a:off x="4460240" y="2580640"/>
            <a:ext cx="2854956" cy="4297680"/>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95" name="Google Shape;295;p42"/>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96" name="Google Shape;296;p4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7" name="Google Shape;297;p42"/>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5"/>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5"/>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5"/>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5"/>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5"/>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8" name="Google Shape;298;p42"/>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5"/>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9" name="Google Shape;299;p42"/>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0" name="Google Shape;300;p42"/>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2" name="Shape 42"/>
        <p:cNvGrpSpPr/>
        <p:nvPr/>
      </p:nvGrpSpPr>
      <p:grpSpPr>
        <a:xfrm>
          <a:off x="0" y="0"/>
          <a:ext cx="0" cy="0"/>
          <a:chOff x="0" y="0"/>
          <a:chExt cx="0" cy="0"/>
        </a:xfrm>
      </p:grpSpPr>
      <p:sp>
        <p:nvSpPr>
          <p:cNvPr id="43" name="Google Shape;43;p6"/>
          <p:cNvSpPr/>
          <p:nvPr/>
        </p:nvSpPr>
        <p:spPr>
          <a:xfrm flipH="1">
            <a:off x="-817" y="-3766"/>
            <a:ext cx="17717315"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44" name="Google Shape;44;p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5" name="Google Shape;45;p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6"/>
          <p:cNvSpPr txBox="1"/>
          <p:nvPr>
            <p:ph idx="1" type="body"/>
          </p:nvPr>
        </p:nvSpPr>
        <p:spPr>
          <a:xfrm>
            <a:off x="433388" y="1468658"/>
            <a:ext cx="11315472" cy="4773137"/>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47" name="Google Shape;47;p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Orange">
  <p:cSld name="Title, 2 Photos, Content - Orange">
    <p:spTree>
      <p:nvGrpSpPr>
        <p:cNvPr id="48" name="Shape 48"/>
        <p:cNvGrpSpPr/>
        <p:nvPr/>
      </p:nvGrpSpPr>
      <p:grpSpPr>
        <a:xfrm>
          <a:off x="0" y="0"/>
          <a:ext cx="0" cy="0"/>
          <a:chOff x="0" y="0"/>
          <a:chExt cx="0" cy="0"/>
        </a:xfrm>
      </p:grpSpPr>
      <p:sp>
        <p:nvSpPr>
          <p:cNvPr id="49" name="Google Shape;49;p7"/>
          <p:cNvSpPr/>
          <p:nvPr/>
        </p:nvSpPr>
        <p:spPr>
          <a:xfrm>
            <a:off x="5639262" y="4838699"/>
            <a:ext cx="2019301" cy="2019301"/>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50" name="Google Shape;50;p7"/>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1" name="Google Shape;51;p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7"/>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3" name="Google Shape;53;p7"/>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4" name="Google Shape;54;p7"/>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Green">
  <p:cSld name="Title and Content - Green">
    <p:spTree>
      <p:nvGrpSpPr>
        <p:cNvPr id="55" name="Shape 55"/>
        <p:cNvGrpSpPr/>
        <p:nvPr/>
      </p:nvGrpSpPr>
      <p:grpSpPr>
        <a:xfrm>
          <a:off x="0" y="0"/>
          <a:ext cx="0" cy="0"/>
          <a:chOff x="0" y="0"/>
          <a:chExt cx="0" cy="0"/>
        </a:xfrm>
      </p:grpSpPr>
      <p:sp>
        <p:nvSpPr>
          <p:cNvPr id="56" name="Google Shape;56;p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8"/>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8" name="Google Shape;58;p8"/>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9" name="Google Shape;59;p8"/>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0" name="Google Shape;60;p8"/>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Blue">
  <p:cSld name="Title and Content - Blue">
    <p:spTree>
      <p:nvGrpSpPr>
        <p:cNvPr id="61" name="Shape 61"/>
        <p:cNvGrpSpPr/>
        <p:nvPr/>
      </p:nvGrpSpPr>
      <p:grpSpPr>
        <a:xfrm>
          <a:off x="0" y="0"/>
          <a:ext cx="0" cy="0"/>
          <a:chOff x="0" y="0"/>
          <a:chExt cx="0" cy="0"/>
        </a:xfrm>
      </p:grpSpPr>
      <p:sp>
        <p:nvSpPr>
          <p:cNvPr id="62" name="Google Shape;62;p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9"/>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4" name="Google Shape;64;p9"/>
          <p:cNvSpPr/>
          <p:nvPr/>
        </p:nvSpPr>
        <p:spPr>
          <a:xfrm>
            <a:off x="0" y="1554040"/>
            <a:ext cx="991514" cy="5309555"/>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5" name="Google Shape;65;p9"/>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6" name="Google Shape;66;p9"/>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ght Blue" showMasterSp="0">
  <p:cSld name="Section Divider - Light Blue">
    <p:spTree>
      <p:nvGrpSpPr>
        <p:cNvPr id="67" name="Shape 67"/>
        <p:cNvGrpSpPr/>
        <p:nvPr/>
      </p:nvGrpSpPr>
      <p:grpSpPr>
        <a:xfrm>
          <a:off x="0" y="0"/>
          <a:ext cx="0" cy="0"/>
          <a:chOff x="0" y="0"/>
          <a:chExt cx="0" cy="0"/>
        </a:xfrm>
      </p:grpSpPr>
      <p:sp>
        <p:nvSpPr>
          <p:cNvPr id="68" name="Google Shape;68;p10"/>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9" name="Google Shape;69;p10"/>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0" name="Google Shape;70;p10"/>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1" name="Google Shape;71;p10"/>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72" name="Google Shape;72;p10"/>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43" Type="http://schemas.openxmlformats.org/officeDocument/2006/relationships/theme" Target="../theme/theme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10800000">
            <a:off x="10972799" y="-6021"/>
            <a:ext cx="1231237" cy="1231237"/>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1" name="Google Shape;11;p1"/>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 name="Google Shape;12;p1"/>
          <p:cNvSpPr txBox="1"/>
          <p:nvPr>
            <p:ph idx="1" type="body"/>
          </p:nvPr>
        </p:nvSpPr>
        <p:spPr>
          <a:xfrm>
            <a:off x="439615" y="1468315"/>
            <a:ext cx="11309839" cy="4708648"/>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4" name="Google Shape;14;p1"/>
          <p:cNvPicPr preferRelativeResize="0"/>
          <p:nvPr/>
        </p:nvPicPr>
        <p:blipFill rotWithShape="1">
          <a:blip r:embed="rId1">
            <a:alphaModFix/>
          </a:blip>
          <a:srcRect b="0" l="0" r="0" t="0"/>
          <a:stretch/>
        </p:blipFill>
        <p:spPr>
          <a:xfrm>
            <a:off x="11613757" y="141271"/>
            <a:ext cx="434664" cy="3401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comments" Target="../comments/comment3.xml"/><Relationship Id="rId4" Type="http://schemas.openxmlformats.org/officeDocument/2006/relationships/image" Target="../media/image10.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comments" Target="../comments/commen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comments" Target="../comments/commen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comments" Target="../comments/comment6.xml"/><Relationship Id="rId4" Type="http://schemas.openxmlformats.org/officeDocument/2006/relationships/image" Target="../media/image26.png"/><Relationship Id="rId5"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comments" Target="../comments/commen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s://www.facebook.com/thevinepop" TargetMode="External"/><Relationship Id="rId4" Type="http://schemas.openxmlformats.org/officeDocument/2006/relationships/hyperlink" Target="https://twitter.com/peopleofpraise" TargetMode="External"/><Relationship Id="rId5" Type="http://schemas.openxmlformats.org/officeDocument/2006/relationships/hyperlink" Target="https://www.linkedin.com/company/people-of-praise-inc" TargetMode="External"/><Relationship Id="rId6" Type="http://schemas.openxmlformats.org/officeDocument/2006/relationships/hyperlink" Target="https://peopleofpraise.org/" TargetMode="External"/><Relationship Id="rId7"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comments" Target="../comments/commen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comments" Target="../comments/commen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1173450" y="1730125"/>
            <a:ext cx="98451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800"/>
              <a:buFont typeface="Century Gothic"/>
              <a:buNone/>
            </a:pPr>
            <a:r>
              <a:rPr lang="en-US" sz="4200"/>
              <a:t>Amy Barrett - Link to People of Praise </a:t>
            </a:r>
            <a:endParaRPr sz="4200"/>
          </a:p>
        </p:txBody>
      </p:sp>
      <p:sp>
        <p:nvSpPr>
          <p:cNvPr id="306" name="Google Shape;306;p43"/>
          <p:cNvSpPr txBox="1"/>
          <p:nvPr>
            <p:ph idx="4294967295" type="body"/>
          </p:nvPr>
        </p:nvSpPr>
        <p:spPr>
          <a:xfrm>
            <a:off x="2626658" y="3619216"/>
            <a:ext cx="6938700" cy="935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2200"/>
              <a:buFont typeface="Noto Sans Symbols"/>
              <a:buNone/>
            </a:pPr>
            <a:r>
              <a:rPr lang="en-US" sz="2200"/>
              <a:t>Study on the systematic removal of evidence connecting Amy Barrett, a SCOTUS nominee, to a religious group known as “People of Praise” </a:t>
            </a:r>
            <a:endParaRPr sz="2200"/>
          </a:p>
        </p:txBody>
      </p:sp>
      <p:sp>
        <p:nvSpPr>
          <p:cNvPr id="307" name="Google Shape;307;p43"/>
          <p:cNvSpPr txBox="1"/>
          <p:nvPr>
            <p:ph idx="4294967295" type="body"/>
          </p:nvPr>
        </p:nvSpPr>
        <p:spPr>
          <a:xfrm>
            <a:off x="3897300" y="5472325"/>
            <a:ext cx="4397400" cy="866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1600"/>
              <a:buFont typeface="Noto Sans Symbols"/>
              <a:buNone/>
            </a:pPr>
            <a:r>
              <a:rPr lang="en-US"/>
              <a:t>Study conducted by Udith Prabhu</a:t>
            </a:r>
            <a:endParaRPr/>
          </a:p>
          <a:p>
            <a:pPr indent="0" lvl="0" marL="0" marR="0" rtl="0" algn="ctr">
              <a:lnSpc>
                <a:spcPct val="90000"/>
              </a:lnSpc>
              <a:spcBef>
                <a:spcPts val="0"/>
              </a:spcBef>
              <a:spcAft>
                <a:spcPts val="0"/>
              </a:spcAft>
              <a:buClr>
                <a:schemeClr val="accent1"/>
              </a:buClr>
              <a:buSzPts val="1600"/>
              <a:buFont typeface="Noto Sans Symbols"/>
              <a:buNone/>
            </a:pPr>
            <a:r>
              <a:rPr lang="en-US"/>
              <a:t>CS 895</a:t>
            </a:r>
            <a:endParaRPr/>
          </a:p>
          <a:p>
            <a:pPr indent="0" lvl="0" marL="0" marR="0" rtl="0" algn="l">
              <a:lnSpc>
                <a:spcPct val="90000"/>
              </a:lnSpc>
              <a:spcBef>
                <a:spcPts val="0"/>
              </a:spcBef>
              <a:spcAft>
                <a:spcPts val="0"/>
              </a:spcAft>
              <a:buClr>
                <a:schemeClr val="accent1"/>
              </a:buClr>
              <a:buSzPts val="1600"/>
              <a:buFont typeface="Noto Sans Symbols"/>
              <a:buNone/>
            </a:pPr>
            <a:r>
              <a:rPr b="0" i="0" lang="en-US" sz="1600" u="none" cap="none" strike="noStrike">
                <a:solidFill>
                  <a:schemeClr val="lt1"/>
                </a:solidFill>
                <a:latin typeface="Century Gothic"/>
                <a:ea typeface="Century Gothic"/>
                <a:cs typeface="Century Gothic"/>
                <a:sym typeface="Century Gothic"/>
              </a:rPr>
              <a:t>November 29, 2016</a:t>
            </a:r>
            <a:endParaRPr/>
          </a:p>
        </p:txBody>
      </p:sp>
      <p:sp>
        <p:nvSpPr>
          <p:cNvPr id="308" name="Google Shape;308;p43"/>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111215" y="913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Finding mentions of Amy Barrett in the tweets of the account’s followers</a:t>
            </a:r>
            <a:endParaRPr b="0" i="0" sz="3200" u="none" cap="none" strike="noStrike">
              <a:solidFill>
                <a:schemeClr val="dk1"/>
              </a:solidFill>
              <a:latin typeface="Century Gothic"/>
              <a:ea typeface="Century Gothic"/>
              <a:cs typeface="Century Gothic"/>
              <a:sym typeface="Century Gothic"/>
            </a:endParaRPr>
          </a:p>
        </p:txBody>
      </p:sp>
      <p:sp>
        <p:nvSpPr>
          <p:cNvPr id="397" name="Google Shape;397;p52"/>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8" name="Google Shape;398;p52"/>
          <p:cNvSpPr txBox="1"/>
          <p:nvPr/>
        </p:nvSpPr>
        <p:spPr>
          <a:xfrm>
            <a:off x="296625" y="1181275"/>
            <a:ext cx="11124300" cy="52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Roboto Mono"/>
                <a:ea typeface="Roboto Mono"/>
                <a:cs typeface="Roboto Mono"/>
                <a:sym typeface="Roboto Mono"/>
              </a:rPr>
              <a:t>&gt; python3 </a:t>
            </a:r>
            <a:r>
              <a:rPr lang="en-US" sz="1600">
                <a:latin typeface="Roboto Mono"/>
                <a:ea typeface="Roboto Mono"/>
                <a:cs typeface="Roboto Mono"/>
                <a:sym typeface="Roboto Mono"/>
              </a:rPr>
              <a:t>getFollowers</a:t>
            </a:r>
            <a:r>
              <a:rPr lang="en-US" sz="1600">
                <a:latin typeface="Roboto Mono"/>
                <a:ea typeface="Roboto Mono"/>
                <a:cs typeface="Roboto Mono"/>
                <a:sym typeface="Roboto Mono"/>
              </a:rPr>
              <a:t>.py mconey &gt; followers.txt; cat followers.txt | wc -l</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   17</a:t>
            </a:r>
            <a:endParaRPr sz="1600">
              <a:latin typeface="Roboto Mono"/>
              <a:ea typeface="Roboto Mono"/>
              <a:cs typeface="Roboto Mono"/>
              <a:sym typeface="Roboto Mono"/>
            </a:endParaRPr>
          </a:p>
          <a:p>
            <a:pPr indent="0" lvl="0" marL="0" rtl="0" algn="l">
              <a:spcBef>
                <a:spcPts val="0"/>
              </a:spcBef>
              <a:spcAft>
                <a:spcPts val="0"/>
              </a:spcAft>
              <a:buNone/>
            </a:pPr>
            <a:r>
              <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&gt; cat followers.txt | head -n 5</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TotalNiners</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peopleofpraise</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joncassady</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deliriousguy</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_Justinw</a:t>
            </a:r>
            <a:endParaRPr sz="1600">
              <a:latin typeface="Roboto Mono"/>
              <a:ea typeface="Roboto Mono"/>
              <a:cs typeface="Roboto Mono"/>
              <a:sym typeface="Roboto Mono"/>
            </a:endParaRPr>
          </a:p>
          <a:p>
            <a:pPr indent="0" lvl="0" marL="0" rtl="0" algn="l">
              <a:spcBef>
                <a:spcPts val="0"/>
              </a:spcBef>
              <a:spcAft>
                <a:spcPts val="0"/>
              </a:spcAft>
              <a:buNone/>
            </a:pPr>
            <a:r>
              <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&gt; python3 getTweets.py followers.txt | grep "[^a-zA-Z](amy|barrett|coney)[^a-zA-Z]" | awk ‘{ print $1 }’ &gt; mentions.txt; cat mentions.txt | wc -l</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   18</a:t>
            </a:r>
            <a:endParaRPr sz="1600">
              <a:latin typeface="Roboto Mono"/>
              <a:ea typeface="Roboto Mono"/>
              <a:cs typeface="Roboto Mono"/>
              <a:sym typeface="Roboto Mono"/>
            </a:endParaRPr>
          </a:p>
          <a:p>
            <a:pPr indent="0" lvl="0" marL="0" rtl="0" algn="l">
              <a:spcBef>
                <a:spcPts val="0"/>
              </a:spcBef>
              <a:spcAft>
                <a:spcPts val="0"/>
              </a:spcAft>
              <a:buNone/>
            </a:pPr>
            <a:r>
              <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&gt; cat mentions.txt | head -n 5</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https://twitter.com/twitter/statuses/1314024691753979904</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https://twitter.com/twitter/statuses/1310209835133276160</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https://twitter.com/twitter/statuses/1016340126711140352</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https://twitter.com/twitter/statuses/299544173411962880</a:t>
            </a:r>
            <a:endParaRPr sz="1600">
              <a:latin typeface="Roboto Mono"/>
              <a:ea typeface="Roboto Mono"/>
              <a:cs typeface="Roboto Mono"/>
              <a:sym typeface="Roboto Mono"/>
            </a:endParaRPr>
          </a:p>
          <a:p>
            <a:pPr indent="0" lvl="0" marL="0" rtl="0" algn="l">
              <a:spcBef>
                <a:spcPts val="0"/>
              </a:spcBef>
              <a:spcAft>
                <a:spcPts val="0"/>
              </a:spcAft>
              <a:buNone/>
            </a:pPr>
            <a:r>
              <a:rPr lang="en-US" sz="1600">
                <a:latin typeface="Roboto Mono"/>
                <a:ea typeface="Roboto Mono"/>
                <a:cs typeface="Roboto Mono"/>
                <a:sym typeface="Roboto Mono"/>
              </a:rPr>
              <a:t>https://twitter.com/twitter/statuses/24761693024</a:t>
            </a:r>
            <a:endParaRPr sz="1600">
              <a:latin typeface="Roboto Mono"/>
              <a:ea typeface="Roboto Mono"/>
              <a:cs typeface="Roboto Mono"/>
              <a:sym typeface="Roboto Mono"/>
            </a:endParaRPr>
          </a:p>
        </p:txBody>
      </p:sp>
      <p:sp>
        <p:nvSpPr>
          <p:cNvPr id="399" name="Google Shape;399;p52"/>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111215" y="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3000"/>
              <a:t>Mentions of Amy Barrett and her family in one of the group member’s </a:t>
            </a:r>
            <a:r>
              <a:rPr lang="en-US" sz="3000"/>
              <a:t>tweet</a:t>
            </a:r>
            <a:r>
              <a:rPr lang="en-US" sz="3000"/>
              <a:t>s</a:t>
            </a:r>
            <a:endParaRPr b="0" i="0" sz="3000" u="none" cap="none" strike="noStrike">
              <a:solidFill>
                <a:schemeClr val="dk1"/>
              </a:solidFill>
              <a:latin typeface="Century Gothic"/>
              <a:ea typeface="Century Gothic"/>
              <a:cs typeface="Century Gothic"/>
              <a:sym typeface="Century Gothic"/>
            </a:endParaRPr>
          </a:p>
        </p:txBody>
      </p:sp>
      <p:sp>
        <p:nvSpPr>
          <p:cNvPr id="405" name="Google Shape;405;p53"/>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06" name="Google Shape;406;p53"/>
          <p:cNvPicPr preferRelativeResize="0"/>
          <p:nvPr/>
        </p:nvPicPr>
        <p:blipFill>
          <a:blip r:embed="rId3">
            <a:alphaModFix/>
          </a:blip>
          <a:stretch>
            <a:fillRect/>
          </a:stretch>
        </p:blipFill>
        <p:spPr>
          <a:xfrm>
            <a:off x="1249800" y="1005263"/>
            <a:ext cx="4572315" cy="4968599"/>
          </a:xfrm>
          <a:prstGeom prst="rect">
            <a:avLst/>
          </a:prstGeom>
          <a:noFill/>
          <a:ln>
            <a:noFill/>
          </a:ln>
        </p:spPr>
      </p:pic>
      <p:pic>
        <p:nvPicPr>
          <p:cNvPr id="407" name="Google Shape;407;p53"/>
          <p:cNvPicPr preferRelativeResize="0"/>
          <p:nvPr/>
        </p:nvPicPr>
        <p:blipFill>
          <a:blip r:embed="rId4">
            <a:alphaModFix/>
          </a:blip>
          <a:stretch>
            <a:fillRect/>
          </a:stretch>
        </p:blipFill>
        <p:spPr>
          <a:xfrm>
            <a:off x="6131875" y="971399"/>
            <a:ext cx="4816224" cy="1535725"/>
          </a:xfrm>
          <a:prstGeom prst="rect">
            <a:avLst/>
          </a:prstGeom>
          <a:noFill/>
          <a:ln>
            <a:noFill/>
          </a:ln>
        </p:spPr>
      </p:pic>
      <p:pic>
        <p:nvPicPr>
          <p:cNvPr id="408" name="Google Shape;408;p53"/>
          <p:cNvPicPr preferRelativeResize="0"/>
          <p:nvPr/>
        </p:nvPicPr>
        <p:blipFill>
          <a:blip r:embed="rId5">
            <a:alphaModFix/>
          </a:blip>
          <a:stretch>
            <a:fillRect/>
          </a:stretch>
        </p:blipFill>
        <p:spPr>
          <a:xfrm>
            <a:off x="6131875" y="2748289"/>
            <a:ext cx="4816225" cy="1482531"/>
          </a:xfrm>
          <a:prstGeom prst="rect">
            <a:avLst/>
          </a:prstGeom>
          <a:noFill/>
          <a:ln>
            <a:noFill/>
          </a:ln>
        </p:spPr>
      </p:pic>
      <p:sp>
        <p:nvSpPr>
          <p:cNvPr id="409" name="Google Shape;409;p53"/>
          <p:cNvSpPr txBox="1"/>
          <p:nvPr/>
        </p:nvSpPr>
        <p:spPr>
          <a:xfrm>
            <a:off x="6471775" y="4130263"/>
            <a:ext cx="4136400" cy="3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https://twitter.com/_Justinw/status/280255602</a:t>
            </a:r>
            <a:endParaRPr sz="1200">
              <a:latin typeface="Century Gothic"/>
              <a:ea typeface="Century Gothic"/>
              <a:cs typeface="Century Gothic"/>
              <a:sym typeface="Century Gothic"/>
            </a:endParaRPr>
          </a:p>
        </p:txBody>
      </p:sp>
      <p:sp>
        <p:nvSpPr>
          <p:cNvPr id="410" name="Google Shape;410;p53"/>
          <p:cNvSpPr txBox="1"/>
          <p:nvPr/>
        </p:nvSpPr>
        <p:spPr>
          <a:xfrm>
            <a:off x="6230525" y="2445350"/>
            <a:ext cx="4457700" cy="3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https://twitter.com/_Justinw/status/24761693024</a:t>
            </a:r>
            <a:endParaRPr sz="1200">
              <a:latin typeface="Century Gothic"/>
              <a:ea typeface="Century Gothic"/>
              <a:cs typeface="Century Gothic"/>
              <a:sym typeface="Century Gothic"/>
            </a:endParaRPr>
          </a:p>
        </p:txBody>
      </p:sp>
      <p:sp>
        <p:nvSpPr>
          <p:cNvPr id="411" name="Google Shape;411;p53"/>
          <p:cNvSpPr txBox="1"/>
          <p:nvPr/>
        </p:nvSpPr>
        <p:spPr>
          <a:xfrm>
            <a:off x="1964963" y="5944975"/>
            <a:ext cx="2953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Roboto Mono"/>
                <a:ea typeface="Roboto Mono"/>
                <a:cs typeface="Roboto Mono"/>
                <a:sym typeface="Roboto Mono"/>
              </a:rPr>
              <a:t>https://twitter.com/meconey</a:t>
            </a:r>
            <a:endParaRPr sz="1300">
              <a:latin typeface="Roboto Mono"/>
              <a:ea typeface="Roboto Mono"/>
              <a:cs typeface="Roboto Mono"/>
              <a:sym typeface="Roboto Mono"/>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412" name="Google Shape;412;p53"/>
          <p:cNvPicPr preferRelativeResize="0"/>
          <p:nvPr/>
        </p:nvPicPr>
        <p:blipFill>
          <a:blip r:embed="rId6">
            <a:alphaModFix/>
          </a:blip>
          <a:stretch>
            <a:fillRect/>
          </a:stretch>
        </p:blipFill>
        <p:spPr>
          <a:xfrm>
            <a:off x="6131875" y="4472001"/>
            <a:ext cx="4816224" cy="1503577"/>
          </a:xfrm>
          <a:prstGeom prst="rect">
            <a:avLst/>
          </a:prstGeom>
          <a:noFill/>
          <a:ln>
            <a:noFill/>
          </a:ln>
        </p:spPr>
      </p:pic>
      <p:sp>
        <p:nvSpPr>
          <p:cNvPr id="413" name="Google Shape;413;p53"/>
          <p:cNvSpPr txBox="1"/>
          <p:nvPr/>
        </p:nvSpPr>
        <p:spPr>
          <a:xfrm>
            <a:off x="6131888" y="5975575"/>
            <a:ext cx="4816200" cy="30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https://twitter.com/_Justinw/status/1178517639</a:t>
            </a:r>
            <a:endParaRPr sz="1200">
              <a:latin typeface="Century Gothic"/>
              <a:ea typeface="Century Gothic"/>
              <a:cs typeface="Century Gothic"/>
              <a:sym typeface="Century Gothic"/>
            </a:endParaRPr>
          </a:p>
        </p:txBody>
      </p:sp>
      <p:sp>
        <p:nvSpPr>
          <p:cNvPr id="414" name="Google Shape;414;p53"/>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4"/>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Possible alternate </a:t>
            </a:r>
            <a:r>
              <a:rPr lang="en-US"/>
              <a:t>account</a:t>
            </a:r>
            <a:r>
              <a:rPr lang="en-US"/>
              <a:t>s</a:t>
            </a:r>
            <a:r>
              <a:rPr lang="en-US"/>
              <a:t> of the group</a:t>
            </a:r>
            <a:endParaRPr b="0" i="0" sz="3200" u="none" cap="none" strike="noStrike">
              <a:solidFill>
                <a:schemeClr val="dk1"/>
              </a:solidFill>
              <a:latin typeface="Century Gothic"/>
              <a:ea typeface="Century Gothic"/>
              <a:cs typeface="Century Gothic"/>
              <a:sym typeface="Century Gothic"/>
            </a:endParaRPr>
          </a:p>
        </p:txBody>
      </p:sp>
      <p:sp>
        <p:nvSpPr>
          <p:cNvPr id="420" name="Google Shape;420;p54"/>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21" name="Google Shape;421;p54"/>
          <p:cNvSpPr txBox="1"/>
          <p:nvPr/>
        </p:nvSpPr>
        <p:spPr>
          <a:xfrm>
            <a:off x="1718925" y="1828950"/>
            <a:ext cx="9476400" cy="318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latin typeface="Roboto Mono"/>
                <a:ea typeface="Roboto Mono"/>
                <a:cs typeface="Roboto Mono"/>
                <a:sym typeface="Roboto Mono"/>
              </a:rPr>
              <a:t>&gt; curl -s "http://web.archive.org/cdx/search/cdx?url=https://twitter.com/peopleofpraise&amp;matchType=prefix" | awk '{</a:t>
            </a:r>
            <a:r>
              <a:rPr lang="en-US" sz="1500">
                <a:solidFill>
                  <a:srgbClr val="7F7F7F"/>
                </a:solidFill>
                <a:latin typeface="Roboto Mono"/>
                <a:ea typeface="Roboto Mono"/>
                <a:cs typeface="Roboto Mono"/>
                <a:sym typeface="Roboto Mono"/>
              </a:rPr>
              <a:t> </a:t>
            </a:r>
            <a:r>
              <a:rPr lang="en-US" sz="1500">
                <a:latin typeface="Roboto Mono"/>
                <a:ea typeface="Roboto Mono"/>
                <a:cs typeface="Roboto Mono"/>
                <a:sym typeface="Roboto Mono"/>
              </a:rPr>
              <a:t>print $2 " " $3</a:t>
            </a:r>
            <a:r>
              <a:rPr lang="en-US" sz="1500">
                <a:solidFill>
                  <a:srgbClr val="7F7F7F"/>
                </a:solidFill>
                <a:latin typeface="Roboto Mono"/>
                <a:ea typeface="Roboto Mono"/>
                <a:cs typeface="Roboto Mono"/>
                <a:sym typeface="Roboto Mono"/>
              </a:rPr>
              <a:t> </a:t>
            </a:r>
            <a:r>
              <a:rPr lang="en-US" sz="1500">
                <a:latin typeface="Roboto Mono"/>
                <a:ea typeface="Roboto Mono"/>
                <a:cs typeface="Roboto Mono"/>
                <a:sym typeface="Roboto Mono"/>
              </a:rPr>
              <a:t>}' | sort | </a:t>
            </a:r>
            <a:r>
              <a:rPr lang="en-US" sz="1500">
                <a:latin typeface="Roboto Mono"/>
                <a:ea typeface="Roboto Mono"/>
                <a:cs typeface="Roboto Mono"/>
                <a:sym typeface="Roboto Mono"/>
              </a:rPr>
              <a:t>uniq</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latin typeface="Roboto Mono"/>
                <a:ea typeface="Roboto Mono"/>
                <a:cs typeface="Roboto Mono"/>
                <a:sym typeface="Roboto Mono"/>
              </a:rPr>
              <a:t>20191010042711 https://twitter.com/</a:t>
            </a:r>
            <a:r>
              <a:rPr lang="en-US" sz="1500">
                <a:solidFill>
                  <a:srgbClr val="980000"/>
                </a:solidFill>
                <a:latin typeface="Roboto Mono"/>
                <a:ea typeface="Roboto Mono"/>
                <a:cs typeface="Roboto Mono"/>
                <a:sym typeface="Roboto Mono"/>
              </a:rPr>
              <a:t>peopleofpraise1</a:t>
            </a:r>
            <a:r>
              <a:rPr lang="en-US" sz="1500">
                <a:latin typeface="Roboto Mono"/>
                <a:ea typeface="Roboto Mono"/>
                <a:cs typeface="Roboto Mono"/>
                <a:sym typeface="Roboto Mono"/>
              </a:rPr>
              <a:t>/status/1182147781466771457</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latin typeface="Roboto Mono"/>
                <a:ea typeface="Roboto Mono"/>
                <a:cs typeface="Roboto Mono"/>
                <a:sym typeface="Roboto Mono"/>
              </a:rPr>
              <a:t>20191101045427 https://twitter.com/peopleofpraise1/status/1190127210704846848</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latin typeface="Roboto Mono"/>
                <a:ea typeface="Roboto Mono"/>
                <a:cs typeface="Roboto Mono"/>
                <a:sym typeface="Roboto Mono"/>
              </a:rPr>
              <a:t>20200514033514 https://twitter.com/</a:t>
            </a:r>
            <a:r>
              <a:rPr lang="en-US" sz="1500">
                <a:solidFill>
                  <a:srgbClr val="980000"/>
                </a:solidFill>
                <a:latin typeface="Roboto Mono"/>
                <a:ea typeface="Roboto Mono"/>
                <a:cs typeface="Roboto Mono"/>
                <a:sym typeface="Roboto Mono"/>
              </a:rPr>
              <a:t>peopleofpraise2</a:t>
            </a:r>
            <a:r>
              <a:rPr lang="en-US" sz="1500">
                <a:latin typeface="Roboto Mono"/>
                <a:ea typeface="Roboto Mono"/>
                <a:cs typeface="Roboto Mono"/>
                <a:sym typeface="Roboto Mono"/>
              </a:rPr>
              <a:t>/status/1260728017401208832</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latin typeface="Roboto Mono"/>
                <a:ea typeface="Roboto Mono"/>
                <a:cs typeface="Roboto Mono"/>
                <a:sym typeface="Roboto Mono"/>
              </a:rPr>
              <a:t>20200920040227 https://twitter.com/</a:t>
            </a:r>
            <a:r>
              <a:rPr lang="en-US" sz="1500">
                <a:solidFill>
                  <a:srgbClr val="980000"/>
                </a:solidFill>
                <a:latin typeface="Roboto Mono"/>
                <a:ea typeface="Roboto Mono"/>
                <a:cs typeface="Roboto Mono"/>
                <a:sym typeface="Roboto Mono"/>
              </a:rPr>
              <a:t>peopleofpraise</a:t>
            </a:r>
            <a:r>
              <a:rPr lang="en-US" sz="1500">
                <a:latin typeface="Roboto Mono"/>
                <a:ea typeface="Roboto Mono"/>
                <a:cs typeface="Roboto Mono"/>
                <a:sym typeface="Roboto Mono"/>
              </a:rPr>
              <a:t>?prefetchTimestamp=1600574547226</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latin typeface="Roboto Mono"/>
                <a:ea typeface="Roboto Mono"/>
                <a:cs typeface="Roboto Mono"/>
                <a:sym typeface="Roboto Mono"/>
              </a:rPr>
              <a:t>20200920040240 https://twitter.com/peopleofpraise</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latin typeface="Roboto Mono"/>
                <a:ea typeface="Roboto Mono"/>
                <a:cs typeface="Roboto Mono"/>
                <a:sym typeface="Roboto Mono"/>
              </a:rPr>
              <a:t>20201001045721 https://twitter.com/peopleofpraise</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latin typeface="Roboto Mono"/>
                <a:ea typeface="Roboto Mono"/>
                <a:cs typeface="Roboto Mono"/>
                <a:sym typeface="Roboto Mono"/>
              </a:rPr>
              <a:t>20201007020533 https://twitter.com/peopleofpraise</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Century Gothic"/>
              <a:ea typeface="Century Gothic"/>
              <a:cs typeface="Century Gothic"/>
              <a:sym typeface="Century Gothic"/>
            </a:endParaRPr>
          </a:p>
        </p:txBody>
      </p:sp>
      <p:sp>
        <p:nvSpPr>
          <p:cNvPr id="422" name="Google Shape;422;p54"/>
          <p:cNvSpPr txBox="1"/>
          <p:nvPr/>
        </p:nvSpPr>
        <p:spPr>
          <a:xfrm>
            <a:off x="3597150" y="5343350"/>
            <a:ext cx="4997700" cy="8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Prefix search yields tweets from three different accounts</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@peopleofpraise, @peopleofpraise1, @peopleofpraise2</a:t>
            </a:r>
            <a:endParaRPr>
              <a:latin typeface="Century Gothic"/>
              <a:ea typeface="Century Gothic"/>
              <a:cs typeface="Century Gothic"/>
              <a:sym typeface="Century Gothic"/>
            </a:endParaRPr>
          </a:p>
        </p:txBody>
      </p:sp>
      <p:sp>
        <p:nvSpPr>
          <p:cNvPr id="423" name="Google Shape;423;p54"/>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5"/>
          <p:cNvSpPr txBox="1"/>
          <p:nvPr>
            <p:ph type="title"/>
          </p:nvPr>
        </p:nvSpPr>
        <p:spPr>
          <a:xfrm>
            <a:off x="111215" y="-32224"/>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Current status of the other Twitter Accounts</a:t>
            </a:r>
            <a:endParaRPr/>
          </a:p>
        </p:txBody>
      </p:sp>
      <p:sp>
        <p:nvSpPr>
          <p:cNvPr id="429" name="Google Shape;429;p55"/>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7F7F7F"/>
                </a:solidFill>
              </a:rPr>
              <a:t>‹#›</a:t>
            </a:fld>
            <a:endParaRPr>
              <a:solidFill>
                <a:srgbClr val="7F7F7F"/>
              </a:solidFill>
            </a:endParaRPr>
          </a:p>
        </p:txBody>
      </p:sp>
      <p:pic>
        <p:nvPicPr>
          <p:cNvPr id="430" name="Google Shape;430;p55"/>
          <p:cNvPicPr preferRelativeResize="0"/>
          <p:nvPr/>
        </p:nvPicPr>
        <p:blipFill>
          <a:blip r:embed="rId4">
            <a:alphaModFix/>
          </a:blip>
          <a:stretch>
            <a:fillRect/>
          </a:stretch>
        </p:blipFill>
        <p:spPr>
          <a:xfrm>
            <a:off x="448950" y="939175"/>
            <a:ext cx="2917125" cy="2421226"/>
          </a:xfrm>
          <a:prstGeom prst="rect">
            <a:avLst/>
          </a:prstGeom>
          <a:noFill/>
          <a:ln>
            <a:noFill/>
          </a:ln>
          <a:effectLst>
            <a:outerShdw blurRad="57150" rotWithShape="0" algn="bl" dir="5400000" dist="19050">
              <a:srgbClr val="000000">
                <a:alpha val="50000"/>
              </a:srgbClr>
            </a:outerShdw>
          </a:effectLst>
        </p:spPr>
      </p:pic>
      <p:pic>
        <p:nvPicPr>
          <p:cNvPr id="431" name="Google Shape;431;p55"/>
          <p:cNvPicPr preferRelativeResize="0"/>
          <p:nvPr/>
        </p:nvPicPr>
        <p:blipFill>
          <a:blip r:embed="rId5">
            <a:alphaModFix/>
          </a:blip>
          <a:stretch>
            <a:fillRect/>
          </a:stretch>
        </p:blipFill>
        <p:spPr>
          <a:xfrm>
            <a:off x="505638" y="3720663"/>
            <a:ext cx="2803749" cy="2421226"/>
          </a:xfrm>
          <a:prstGeom prst="rect">
            <a:avLst/>
          </a:prstGeom>
          <a:noFill/>
          <a:ln>
            <a:noFill/>
          </a:ln>
          <a:effectLst>
            <a:outerShdw blurRad="57150" rotWithShape="0" algn="bl" dir="5400000" dist="19050">
              <a:srgbClr val="000000">
                <a:alpha val="50000"/>
              </a:srgbClr>
            </a:outerShdw>
          </a:effectLst>
        </p:spPr>
      </p:pic>
      <p:sp>
        <p:nvSpPr>
          <p:cNvPr id="432" name="Google Shape;432;p55"/>
          <p:cNvSpPr txBox="1"/>
          <p:nvPr/>
        </p:nvSpPr>
        <p:spPr>
          <a:xfrm>
            <a:off x="448911" y="3360400"/>
            <a:ext cx="2917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https://twitter.com/peopleofpraise1/</a:t>
            </a:r>
            <a:endParaRPr sz="1200">
              <a:latin typeface="Century Gothic"/>
              <a:ea typeface="Century Gothic"/>
              <a:cs typeface="Century Gothic"/>
              <a:sym typeface="Century Gothic"/>
            </a:endParaRPr>
          </a:p>
        </p:txBody>
      </p:sp>
      <p:sp>
        <p:nvSpPr>
          <p:cNvPr id="433" name="Google Shape;433;p55"/>
          <p:cNvSpPr txBox="1"/>
          <p:nvPr/>
        </p:nvSpPr>
        <p:spPr>
          <a:xfrm>
            <a:off x="478000" y="6146725"/>
            <a:ext cx="28590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https://twitter.com/peopleofpraise2</a:t>
            </a:r>
            <a:endParaRPr sz="1200">
              <a:latin typeface="Century Gothic"/>
              <a:ea typeface="Century Gothic"/>
              <a:cs typeface="Century Gothic"/>
              <a:sym typeface="Century Gothic"/>
            </a:endParaRPr>
          </a:p>
        </p:txBody>
      </p:sp>
      <p:sp>
        <p:nvSpPr>
          <p:cNvPr id="434" name="Google Shape;434;p55"/>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
        <p:nvSpPr>
          <p:cNvPr id="435" name="Google Shape;435;p55"/>
          <p:cNvSpPr txBox="1"/>
          <p:nvPr/>
        </p:nvSpPr>
        <p:spPr>
          <a:xfrm>
            <a:off x="4116250" y="1375300"/>
            <a:ext cx="7633200" cy="4550100"/>
          </a:xfrm>
          <a:prstGeom prst="rect">
            <a:avLst/>
          </a:prstGeom>
          <a:noFill/>
          <a:ln>
            <a:noFill/>
          </a:ln>
        </p:spPr>
        <p:txBody>
          <a:bodyPr anchorCtr="0" anchor="t" bIns="91425" lIns="91425" spcFirstLastPara="1" rIns="91425" wrap="square" tIns="91425">
            <a:noAutofit/>
          </a:bodyPr>
          <a:lstStyle/>
          <a:p>
            <a:pPr indent="-349250" lvl="0" marL="457200" rtl="0" algn="just">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Status</a:t>
            </a:r>
            <a:endParaRPr sz="1900">
              <a:latin typeface="Century Gothic"/>
              <a:ea typeface="Century Gothic"/>
              <a:cs typeface="Century Gothic"/>
              <a:sym typeface="Century Gothic"/>
            </a:endParaRPr>
          </a:p>
          <a:p>
            <a:pPr indent="-349250" lvl="1" marL="914400" rtl="0" algn="just">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@peopleofpraise1 - Suspended</a:t>
            </a:r>
            <a:endParaRPr sz="1900">
              <a:latin typeface="Century Gothic"/>
              <a:ea typeface="Century Gothic"/>
              <a:cs typeface="Century Gothic"/>
              <a:sym typeface="Century Gothic"/>
            </a:endParaRPr>
          </a:p>
          <a:p>
            <a:pPr indent="-349250" lvl="1" marL="914400" rtl="0" algn="just">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@peopleofpraise2 - Active</a:t>
            </a:r>
            <a:endParaRPr sz="1900">
              <a:latin typeface="Century Gothic"/>
              <a:ea typeface="Century Gothic"/>
              <a:cs typeface="Century Gothic"/>
              <a:sym typeface="Century Gothic"/>
            </a:endParaRPr>
          </a:p>
          <a:p>
            <a:pPr indent="-349250" lvl="0" marL="457200" rtl="0" algn="just">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Created on</a:t>
            </a:r>
            <a:endParaRPr sz="1900">
              <a:latin typeface="Century Gothic"/>
              <a:ea typeface="Century Gothic"/>
              <a:cs typeface="Century Gothic"/>
              <a:sym typeface="Century Gothic"/>
            </a:endParaRPr>
          </a:p>
          <a:p>
            <a:pPr indent="-349250" lvl="1" marL="914400" rtl="0" algn="just">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@peopleofpraise1 - B</a:t>
            </a:r>
            <a:r>
              <a:rPr lang="en-US" sz="1900">
                <a:latin typeface="Century Gothic"/>
                <a:ea typeface="Century Gothic"/>
                <a:cs typeface="Century Gothic"/>
                <a:sym typeface="Century Gothic"/>
              </a:rPr>
              <a:t>efore 2019-10-10 </a:t>
            </a:r>
            <a:endParaRPr sz="1900">
              <a:latin typeface="Century Gothic"/>
              <a:ea typeface="Century Gothic"/>
              <a:cs typeface="Century Gothic"/>
              <a:sym typeface="Century Gothic"/>
            </a:endParaRPr>
          </a:p>
          <a:p>
            <a:pPr indent="-349250" lvl="1" marL="914400" rtl="0" algn="just">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@peopleofpraise2 - 2020-05</a:t>
            </a:r>
            <a:endParaRPr sz="1900">
              <a:latin typeface="Century Gothic"/>
              <a:ea typeface="Century Gothic"/>
              <a:cs typeface="Century Gothic"/>
              <a:sym typeface="Century Gothic"/>
            </a:endParaRPr>
          </a:p>
          <a:p>
            <a:pPr indent="-349250" lvl="0" marL="457200" rtl="0" algn="just">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First Archived</a:t>
            </a:r>
            <a:endParaRPr sz="1900">
              <a:latin typeface="Century Gothic"/>
              <a:ea typeface="Century Gothic"/>
              <a:cs typeface="Century Gothic"/>
              <a:sym typeface="Century Gothic"/>
            </a:endParaRPr>
          </a:p>
          <a:p>
            <a:pPr indent="-349250" lvl="1" marL="914400" rtl="0" algn="just">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@peopleofpraise1 - </a:t>
            </a:r>
            <a:r>
              <a:rPr lang="en-US" sz="1900">
                <a:latin typeface="Century Gothic"/>
                <a:ea typeface="Century Gothic"/>
                <a:cs typeface="Century Gothic"/>
                <a:sym typeface="Century Gothic"/>
              </a:rPr>
              <a:t>2019-10-10</a:t>
            </a:r>
            <a:endParaRPr sz="1900">
              <a:latin typeface="Century Gothic"/>
              <a:ea typeface="Century Gothic"/>
              <a:cs typeface="Century Gothic"/>
              <a:sym typeface="Century Gothic"/>
            </a:endParaRPr>
          </a:p>
          <a:p>
            <a:pPr indent="-349250" lvl="1" marL="914400" rtl="0" algn="just">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@peopleofpraise2 - 2020-05-14</a:t>
            </a:r>
            <a:endParaRPr sz="1900">
              <a:latin typeface="Century Gothic"/>
              <a:ea typeface="Century Gothic"/>
              <a:cs typeface="Century Gothic"/>
              <a:sym typeface="Century Gothic"/>
            </a:endParaRPr>
          </a:p>
          <a:p>
            <a:pPr indent="-349250" lvl="0" marL="457200" rtl="0" algn="just">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High possibility of being fake</a:t>
            </a:r>
            <a:r>
              <a:rPr lang="en-US" sz="1900">
                <a:latin typeface="Century Gothic"/>
                <a:ea typeface="Century Gothic"/>
                <a:cs typeface="Century Gothic"/>
                <a:sym typeface="Century Gothic"/>
              </a:rPr>
              <a:t> as one account is suspended and the other has minimal account activities.</a:t>
            </a:r>
            <a:endParaRPr sz="1900">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6"/>
          <p:cNvSpPr txBox="1"/>
          <p:nvPr>
            <p:ph type="title"/>
          </p:nvPr>
        </p:nvSpPr>
        <p:spPr>
          <a:xfrm>
            <a:off x="439615" y="365126"/>
            <a:ext cx="11309839" cy="97130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Deleted tweets of @peopleofpraise1</a:t>
            </a:r>
            <a:endParaRPr b="0" i="0" sz="3200" u="none" cap="none" strike="noStrike">
              <a:solidFill>
                <a:schemeClr val="dk1"/>
              </a:solidFill>
              <a:latin typeface="Century Gothic"/>
              <a:ea typeface="Century Gothic"/>
              <a:cs typeface="Century Gothic"/>
              <a:sym typeface="Century Gothic"/>
            </a:endParaRPr>
          </a:p>
        </p:txBody>
      </p:sp>
      <p:sp>
        <p:nvSpPr>
          <p:cNvPr id="441" name="Google Shape;441;p5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pic>
        <p:nvPicPr>
          <p:cNvPr id="442" name="Google Shape;442;p56"/>
          <p:cNvPicPr preferRelativeResize="0"/>
          <p:nvPr/>
        </p:nvPicPr>
        <p:blipFill>
          <a:blip r:embed="rId3">
            <a:alphaModFix/>
          </a:blip>
          <a:stretch>
            <a:fillRect/>
          </a:stretch>
        </p:blipFill>
        <p:spPr>
          <a:xfrm>
            <a:off x="286100" y="2405425"/>
            <a:ext cx="5448974" cy="1937825"/>
          </a:xfrm>
          <a:prstGeom prst="rect">
            <a:avLst/>
          </a:prstGeom>
          <a:noFill/>
          <a:ln>
            <a:noFill/>
          </a:ln>
          <a:effectLst>
            <a:outerShdw blurRad="57150" rotWithShape="0" algn="bl" dir="5400000" dist="19050">
              <a:srgbClr val="000000">
                <a:alpha val="50000"/>
              </a:srgbClr>
            </a:outerShdw>
          </a:effectLst>
        </p:spPr>
      </p:pic>
      <p:sp>
        <p:nvSpPr>
          <p:cNvPr id="443" name="Google Shape;443;p56"/>
          <p:cNvSpPr txBox="1"/>
          <p:nvPr/>
        </p:nvSpPr>
        <p:spPr>
          <a:xfrm>
            <a:off x="152400" y="4451400"/>
            <a:ext cx="55827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http://web.archive.org/web/20191010042711/https://twitter.com/peopleofpraise1/status/1182147781466771457</a:t>
            </a:r>
            <a:endParaRPr sz="1200">
              <a:latin typeface="Century Gothic"/>
              <a:ea typeface="Century Gothic"/>
              <a:cs typeface="Century Gothic"/>
              <a:sym typeface="Century Gothic"/>
            </a:endParaRPr>
          </a:p>
        </p:txBody>
      </p:sp>
      <p:pic>
        <p:nvPicPr>
          <p:cNvPr id="444" name="Google Shape;444;p56"/>
          <p:cNvPicPr preferRelativeResize="0"/>
          <p:nvPr/>
        </p:nvPicPr>
        <p:blipFill rotWithShape="1">
          <a:blip r:embed="rId4">
            <a:alphaModFix/>
          </a:blip>
          <a:srcRect b="0" l="0" r="0" t="3297"/>
          <a:stretch/>
        </p:blipFill>
        <p:spPr>
          <a:xfrm>
            <a:off x="5798143" y="2421800"/>
            <a:ext cx="6068557" cy="1937825"/>
          </a:xfrm>
          <a:prstGeom prst="rect">
            <a:avLst/>
          </a:prstGeom>
          <a:noFill/>
          <a:ln>
            <a:noFill/>
          </a:ln>
          <a:effectLst>
            <a:outerShdw blurRad="57150" rotWithShape="0" algn="bl" dir="5400000" dist="19050">
              <a:srgbClr val="000000">
                <a:alpha val="50000"/>
              </a:srgbClr>
            </a:outerShdw>
          </a:effectLst>
        </p:spPr>
      </p:pic>
      <p:sp>
        <p:nvSpPr>
          <p:cNvPr id="445" name="Google Shape;445;p56"/>
          <p:cNvSpPr txBox="1"/>
          <p:nvPr/>
        </p:nvSpPr>
        <p:spPr>
          <a:xfrm>
            <a:off x="5798150" y="4450750"/>
            <a:ext cx="5931000" cy="5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http://web.archive.org/web/20191010042711/https://twitter.com/peopleofpraise1/status/1182147781466771457</a:t>
            </a:r>
            <a:endParaRPr sz="1200">
              <a:latin typeface="Century Gothic"/>
              <a:ea typeface="Century Gothic"/>
              <a:cs typeface="Century Gothic"/>
              <a:sym typeface="Century Gothic"/>
            </a:endParaRPr>
          </a:p>
        </p:txBody>
      </p:sp>
      <p:sp>
        <p:nvSpPr>
          <p:cNvPr id="446" name="Google Shape;446;p56"/>
          <p:cNvSpPr txBox="1"/>
          <p:nvPr/>
        </p:nvSpPr>
        <p:spPr>
          <a:xfrm>
            <a:off x="593125" y="5936050"/>
            <a:ext cx="104043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Century Gothic"/>
                <a:ea typeface="Century Gothic"/>
                <a:cs typeface="Century Gothic"/>
                <a:sym typeface="Century Gothic"/>
              </a:rPr>
              <a:t>Possibility of a different website?</a:t>
            </a:r>
            <a:endParaRPr sz="1600">
              <a:latin typeface="Century Gothic"/>
              <a:ea typeface="Century Gothic"/>
              <a:cs typeface="Century Gothic"/>
              <a:sym typeface="Century Gothic"/>
            </a:endParaRPr>
          </a:p>
        </p:txBody>
      </p:sp>
      <p:sp>
        <p:nvSpPr>
          <p:cNvPr id="447" name="Google Shape;447;p56"/>
          <p:cNvSpPr txBox="1"/>
          <p:nvPr/>
        </p:nvSpPr>
        <p:spPr>
          <a:xfrm>
            <a:off x="286100" y="1336425"/>
            <a:ext cx="11580600" cy="11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latin typeface="Roboto Mono"/>
                <a:ea typeface="Roboto Mono"/>
                <a:cs typeface="Roboto Mono"/>
                <a:sym typeface="Roboto Mono"/>
              </a:rPr>
              <a:t>&gt; curl -s "http://web.archive.org/cdx/search/cdx?url=http://twitter.com/peopleofpraise1&amp;matchType=prefix" | awk '{print "http://web.archive.org/web/" $2 "/" $3}' | sort | uniq;</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latin typeface="Roboto Mono"/>
                <a:ea typeface="Roboto Mono"/>
                <a:cs typeface="Roboto Mono"/>
                <a:sym typeface="Roboto Mono"/>
              </a:rPr>
              <a:t>http://web.archive.org/web/20191010042711/https://twitter.com/peopleofpraise1/status/1182147781466771457</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latin typeface="Roboto Mono"/>
                <a:ea typeface="Roboto Mono"/>
                <a:cs typeface="Roboto Mono"/>
                <a:sym typeface="Roboto Mono"/>
              </a:rPr>
              <a:t>http://web.archive.org/web/20191101045427/https://twitter.com/peopleofpraise1/status/1190127210704846848</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p:txBody>
      </p:sp>
      <p:sp>
        <p:nvSpPr>
          <p:cNvPr id="448" name="Google Shape;448;p56"/>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
        <p:nvSpPr>
          <p:cNvPr id="449" name="Google Shape;449;p56"/>
          <p:cNvSpPr txBox="1"/>
          <p:nvPr/>
        </p:nvSpPr>
        <p:spPr>
          <a:xfrm>
            <a:off x="3118525" y="5412250"/>
            <a:ext cx="53535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Both the tweets refer to the domain - peopleofpraise.org.ng</a:t>
            </a:r>
            <a:endParaRPr>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7"/>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A single tweet from</a:t>
            </a:r>
            <a:r>
              <a:rPr lang="en-US"/>
              <a:t> @peopleofpraise2</a:t>
            </a:r>
            <a:endParaRPr b="0" i="0" sz="3200" u="none" cap="none" strike="noStrike">
              <a:solidFill>
                <a:schemeClr val="dk1"/>
              </a:solidFill>
              <a:latin typeface="Century Gothic"/>
              <a:ea typeface="Century Gothic"/>
              <a:cs typeface="Century Gothic"/>
              <a:sym typeface="Century Gothic"/>
            </a:endParaRPr>
          </a:p>
        </p:txBody>
      </p:sp>
      <p:sp>
        <p:nvSpPr>
          <p:cNvPr id="455" name="Google Shape;455;p57"/>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pic>
        <p:nvPicPr>
          <p:cNvPr id="456" name="Google Shape;456;p57"/>
          <p:cNvPicPr preferRelativeResize="0"/>
          <p:nvPr/>
        </p:nvPicPr>
        <p:blipFill rotWithShape="1">
          <a:blip r:embed="rId3">
            <a:alphaModFix/>
          </a:blip>
          <a:srcRect b="3011" l="1671" r="0" t="3451"/>
          <a:stretch/>
        </p:blipFill>
        <p:spPr>
          <a:xfrm>
            <a:off x="2741250" y="1693725"/>
            <a:ext cx="7039651" cy="2594924"/>
          </a:xfrm>
          <a:prstGeom prst="rect">
            <a:avLst/>
          </a:prstGeom>
          <a:noFill/>
          <a:ln>
            <a:noFill/>
          </a:ln>
          <a:effectLst>
            <a:outerShdw blurRad="57150" rotWithShape="0" algn="bl" dir="5400000" dist="19050">
              <a:srgbClr val="000000">
                <a:alpha val="50000"/>
              </a:srgbClr>
            </a:outerShdw>
          </a:effectLst>
        </p:spPr>
      </p:pic>
      <p:sp>
        <p:nvSpPr>
          <p:cNvPr id="457" name="Google Shape;457;p57"/>
          <p:cNvSpPr txBox="1"/>
          <p:nvPr/>
        </p:nvSpPr>
        <p:spPr>
          <a:xfrm>
            <a:off x="3694425" y="4288650"/>
            <a:ext cx="5133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https://twitter.com/peopleofpraise2/status/1260728017401208832</a:t>
            </a:r>
            <a:endParaRPr sz="1200">
              <a:latin typeface="Century Gothic"/>
              <a:ea typeface="Century Gothic"/>
              <a:cs typeface="Century Gothic"/>
              <a:sym typeface="Century Gothic"/>
            </a:endParaRPr>
          </a:p>
        </p:txBody>
      </p:sp>
      <p:sp>
        <p:nvSpPr>
          <p:cNvPr id="458" name="Google Shape;458;p57"/>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
        <p:nvSpPr>
          <p:cNvPr id="459" name="Google Shape;459;p57"/>
          <p:cNvSpPr txBox="1"/>
          <p:nvPr/>
        </p:nvSpPr>
        <p:spPr>
          <a:xfrm>
            <a:off x="4736775" y="5163200"/>
            <a:ext cx="3048600" cy="464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1800">
                <a:latin typeface="Century Gothic"/>
                <a:ea typeface="Century Gothic"/>
                <a:cs typeface="Century Gothic"/>
                <a:sym typeface="Century Gothic"/>
              </a:rPr>
              <a:t>https://t.co/4iPQHY8txS</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600">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8"/>
          <p:cNvSpPr txBox="1"/>
          <p:nvPr>
            <p:ph type="title"/>
          </p:nvPr>
        </p:nvSpPr>
        <p:spPr>
          <a:xfrm>
            <a:off x="256015" y="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Following the redirect link</a:t>
            </a:r>
            <a:endParaRPr b="0" i="0" sz="3200" u="none" cap="none" strike="noStrike">
              <a:solidFill>
                <a:schemeClr val="dk1"/>
              </a:solidFill>
              <a:latin typeface="Century Gothic"/>
              <a:ea typeface="Century Gothic"/>
              <a:cs typeface="Century Gothic"/>
              <a:sym typeface="Century Gothic"/>
            </a:endParaRPr>
          </a:p>
        </p:txBody>
      </p:sp>
      <p:sp>
        <p:nvSpPr>
          <p:cNvPr id="465" name="Google Shape;465;p58"/>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66" name="Google Shape;466;p58"/>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
        <p:nvSpPr>
          <p:cNvPr id="467" name="Google Shape;467;p58"/>
          <p:cNvSpPr txBox="1"/>
          <p:nvPr/>
        </p:nvSpPr>
        <p:spPr>
          <a:xfrm>
            <a:off x="256025" y="1107275"/>
            <a:ext cx="11661000" cy="524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latin typeface="Roboto Mono"/>
                <a:ea typeface="Roboto Mono"/>
                <a:cs typeface="Roboto Mono"/>
                <a:sym typeface="Roboto Mono"/>
              </a:rPr>
              <a:t>curl -sSL -D - https://t.co/4iPQHY8txS -o /dev/null</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HTTP/2 301 </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cache-control: private,max-age=300</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content-length: 0</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date: Thu, 15 Oct 2020 15:22:57 GMT</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expires: Thu, 15 Oct 2020 15:27:57 GMT</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location: </a:t>
            </a:r>
            <a:r>
              <a:rPr lang="en-US" sz="1100">
                <a:solidFill>
                  <a:srgbClr val="6AA84F"/>
                </a:solidFill>
                <a:latin typeface="Roboto Mono"/>
                <a:ea typeface="Roboto Mono"/>
                <a:cs typeface="Roboto Mono"/>
                <a:sym typeface="Roboto Mono"/>
              </a:rPr>
              <a:t>https://www.instagram.com/p/CAJelopFeyE/?igshid=rgx1vk8rbm74</a:t>
            </a:r>
            <a:endParaRPr sz="1100">
              <a:solidFill>
                <a:srgbClr val="6AA84F"/>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server: tsa_b</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set-cookie: muc=b1dd6b4e-e8f7-43d6-a45b-07d65b33849f; Max-Age=63072000; Expires=Sat, 15 Oct 2022 15:22:57 GMT; Domain=t.co; Secure; SameSite=None</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vary: Origin</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x-connection-hash: b6b4382b4403bd41038b9db3a341369a</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x-response-time: 9</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solidFill>
                  <a:srgbClr val="FF0000"/>
                </a:solidFill>
                <a:latin typeface="Roboto Mono"/>
                <a:ea typeface="Roboto Mono"/>
                <a:cs typeface="Roboto Mono"/>
                <a:sym typeface="Roboto Mono"/>
              </a:rPr>
              <a:t>HTTP/2 404 </a:t>
            </a:r>
            <a:endParaRPr sz="1100">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content-type: text/html; charset=utf-8</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vary: Cookie, Accept-Language</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content-language: en</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date: Thu, 15 Oct 2020 15:22:57 GMT</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strict-transport-security: max-age=31536000</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cache-control: private, no-cache, no-store, must-revalidate</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pragma: no-cache</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expires: Sat, 01 Jan 2000 00:00:00 GMT</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x-frame-options: SAMEORIGIN</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content-length: 45956</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x-fb-trip-id: 1679558926</a:t>
            </a:r>
            <a:endParaRPr sz="1100">
              <a:latin typeface="Roboto Mono"/>
              <a:ea typeface="Roboto Mono"/>
              <a:cs typeface="Roboto Mono"/>
              <a:sym typeface="Roboto Mono"/>
            </a:endParaRPr>
          </a:p>
          <a:p>
            <a:pPr indent="0" lvl="0" marL="0" rtl="0" algn="l">
              <a:lnSpc>
                <a:spcPct val="115000"/>
              </a:lnSpc>
              <a:spcBef>
                <a:spcPts val="0"/>
              </a:spcBef>
              <a:spcAft>
                <a:spcPts val="0"/>
              </a:spcAft>
              <a:buNone/>
            </a:pPr>
            <a:r>
              <a:rPr lang="en-US" sz="1100">
                <a:latin typeface="Roboto Mono"/>
                <a:ea typeface="Roboto Mono"/>
                <a:cs typeface="Roboto Mono"/>
                <a:sym typeface="Roboto Mono"/>
              </a:rPr>
              <a:t>alt-svc: h3-29=":443"; ma=3600,h3-27=":443"; ma=3600</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9"/>
          <p:cNvSpPr txBox="1"/>
          <p:nvPr>
            <p:ph type="title"/>
          </p:nvPr>
        </p:nvSpPr>
        <p:spPr>
          <a:xfrm>
            <a:off x="439590" y="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3000"/>
              <a:t>The Instagram page is not present in the archives</a:t>
            </a:r>
            <a:endParaRPr b="0" i="0" sz="3000" u="none" cap="none" strike="noStrike">
              <a:solidFill>
                <a:schemeClr val="dk1"/>
              </a:solidFill>
              <a:latin typeface="Century Gothic"/>
              <a:ea typeface="Century Gothic"/>
              <a:cs typeface="Century Gothic"/>
              <a:sym typeface="Century Gothic"/>
            </a:endParaRPr>
          </a:p>
        </p:txBody>
      </p:sp>
      <p:sp>
        <p:nvSpPr>
          <p:cNvPr id="473" name="Google Shape;473;p59"/>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pic>
        <p:nvPicPr>
          <p:cNvPr id="474" name="Google Shape;474;p59"/>
          <p:cNvPicPr preferRelativeResize="0"/>
          <p:nvPr/>
        </p:nvPicPr>
        <p:blipFill>
          <a:blip r:embed="rId3">
            <a:alphaModFix/>
          </a:blip>
          <a:stretch>
            <a:fillRect/>
          </a:stretch>
        </p:blipFill>
        <p:spPr>
          <a:xfrm>
            <a:off x="1605000" y="3825024"/>
            <a:ext cx="8374566" cy="1877326"/>
          </a:xfrm>
          <a:prstGeom prst="rect">
            <a:avLst/>
          </a:prstGeom>
          <a:noFill/>
          <a:ln>
            <a:noFill/>
          </a:ln>
          <a:effectLst>
            <a:outerShdw blurRad="57150" rotWithShape="0" algn="bl" dir="5400000" dist="19050">
              <a:srgbClr val="000000">
                <a:alpha val="50000"/>
              </a:srgbClr>
            </a:outerShdw>
          </a:effectLst>
        </p:spPr>
      </p:pic>
      <p:sp>
        <p:nvSpPr>
          <p:cNvPr id="475" name="Google Shape;475;p59"/>
          <p:cNvSpPr txBox="1"/>
          <p:nvPr/>
        </p:nvSpPr>
        <p:spPr>
          <a:xfrm>
            <a:off x="3409763" y="5702338"/>
            <a:ext cx="5245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https://www.instagram.com/p/CAJelopFeyE/?igshid=rgx1vk8rbm74</a:t>
            </a:r>
            <a:endParaRPr sz="1200">
              <a:latin typeface="Century Gothic"/>
              <a:ea typeface="Century Gothic"/>
              <a:cs typeface="Century Gothic"/>
              <a:sym typeface="Century Gothic"/>
            </a:endParaRPr>
          </a:p>
        </p:txBody>
      </p:sp>
      <p:sp>
        <p:nvSpPr>
          <p:cNvPr id="476" name="Google Shape;476;p59"/>
          <p:cNvSpPr txBox="1"/>
          <p:nvPr/>
        </p:nvSpPr>
        <p:spPr>
          <a:xfrm>
            <a:off x="1296125" y="5991250"/>
            <a:ext cx="94731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latin typeface="Century Gothic"/>
                <a:ea typeface="Century Gothic"/>
                <a:cs typeface="Century Gothic"/>
                <a:sym typeface="Century Gothic"/>
              </a:rPr>
              <a:t>The </a:t>
            </a:r>
            <a:r>
              <a:rPr lang="en-US" sz="1800">
                <a:latin typeface="Century Gothic"/>
                <a:ea typeface="Century Gothic"/>
                <a:cs typeface="Century Gothic"/>
                <a:sym typeface="Century Gothic"/>
              </a:rPr>
              <a:t>Instagram post is neither present in archives nor is it present on the live web</a:t>
            </a:r>
            <a:endParaRPr sz="1800">
              <a:latin typeface="Century Gothic"/>
              <a:ea typeface="Century Gothic"/>
              <a:cs typeface="Century Gothic"/>
              <a:sym typeface="Century Gothic"/>
            </a:endParaRPr>
          </a:p>
        </p:txBody>
      </p:sp>
      <p:sp>
        <p:nvSpPr>
          <p:cNvPr id="477" name="Google Shape;477;p59"/>
          <p:cNvSpPr txBox="1"/>
          <p:nvPr/>
        </p:nvSpPr>
        <p:spPr>
          <a:xfrm>
            <a:off x="1605000" y="971400"/>
            <a:ext cx="8374500" cy="264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latin typeface="Roboto Mono"/>
                <a:ea typeface="Roboto Mono"/>
                <a:cs typeface="Roboto Mono"/>
                <a:sym typeface="Roboto Mono"/>
              </a:rPr>
              <a:t>&gt; curl -iLs memgator.cs.odu.edu/timemap/link/https://www.instagram.com/p/CAJelopFeyE</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latin typeface="Roboto Mono"/>
                <a:ea typeface="Roboto Mono"/>
                <a:cs typeface="Roboto Mono"/>
                <a:sym typeface="Roboto Mono"/>
              </a:rPr>
              <a:t>HTTP/1.1 404 Not Found</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latin typeface="Roboto Mono"/>
                <a:ea typeface="Roboto Mono"/>
                <a:cs typeface="Roboto Mono"/>
                <a:sym typeface="Roboto Mono"/>
              </a:rPr>
              <a:t>Access-Control-Allow-Origin: *</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latin typeface="Roboto Mono"/>
                <a:ea typeface="Roboto Mono"/>
                <a:cs typeface="Roboto Mono"/>
                <a:sym typeface="Roboto Mono"/>
              </a:rPr>
              <a:t>Access-Control-Expose-Headers: Link, Location, X-Memento-Count, Server</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latin typeface="Roboto Mono"/>
                <a:ea typeface="Roboto Mono"/>
                <a:cs typeface="Roboto Mono"/>
                <a:sym typeface="Roboto Mono"/>
              </a:rPr>
              <a:t>Content-Length: 19</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latin typeface="Roboto Mono"/>
                <a:ea typeface="Roboto Mono"/>
                <a:cs typeface="Roboto Mono"/>
                <a:sym typeface="Roboto Mono"/>
              </a:rPr>
              <a:t>Content-Type: text/plain; charset=utf-8</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latin typeface="Roboto Mono"/>
                <a:ea typeface="Roboto Mono"/>
                <a:cs typeface="Roboto Mono"/>
                <a:sym typeface="Roboto Mono"/>
              </a:rPr>
              <a:t>Date: Thu, 15 Oct 2020 00:55:29 GMT</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latin typeface="Roboto Mono"/>
                <a:ea typeface="Roboto Mono"/>
                <a:cs typeface="Roboto Mono"/>
                <a:sym typeface="Roboto Mono"/>
              </a:rPr>
              <a:t>Server: MemGator/1.0-rc8</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latin typeface="Roboto Mono"/>
                <a:ea typeface="Roboto Mono"/>
                <a:cs typeface="Roboto Mono"/>
                <a:sym typeface="Roboto Mono"/>
              </a:rPr>
              <a:t>X-Content-Type-Options: nosniff</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latin typeface="Roboto Mono"/>
                <a:ea typeface="Roboto Mono"/>
                <a:cs typeface="Roboto Mono"/>
                <a:sym typeface="Roboto Mono"/>
              </a:rPr>
              <a:t>X-Memento-Count: 0</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200">
              <a:latin typeface="Roboto Mono"/>
              <a:ea typeface="Roboto Mono"/>
              <a:cs typeface="Roboto Mono"/>
              <a:sym typeface="Roboto Mono"/>
            </a:endParaRPr>
          </a:p>
          <a:p>
            <a:pPr indent="0" lvl="0" marL="0" rtl="0" algn="l">
              <a:lnSpc>
                <a:spcPct val="115000"/>
              </a:lnSpc>
              <a:spcBef>
                <a:spcPts val="0"/>
              </a:spcBef>
              <a:spcAft>
                <a:spcPts val="0"/>
              </a:spcAft>
              <a:buNone/>
            </a:pPr>
            <a:r>
              <a:rPr lang="en-US" sz="1200">
                <a:solidFill>
                  <a:srgbClr val="980000"/>
                </a:solidFill>
                <a:latin typeface="Roboto Mono"/>
                <a:ea typeface="Roboto Mono"/>
                <a:cs typeface="Roboto Mono"/>
                <a:sym typeface="Roboto Mono"/>
              </a:rPr>
              <a:t>404 page not found</a:t>
            </a:r>
            <a:endParaRPr sz="1200">
              <a:solidFill>
                <a:srgbClr val="980000"/>
              </a:solidFill>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p:txBody>
      </p:sp>
      <p:sp>
        <p:nvSpPr>
          <p:cNvPr id="478" name="Google Shape;478;p59"/>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0"/>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Finding archived copies of the alternate link found in tweets from @peopleofpraise1</a:t>
            </a:r>
            <a:endParaRPr b="0" i="0" sz="3200" u="none" cap="none" strike="noStrike">
              <a:solidFill>
                <a:schemeClr val="dk1"/>
              </a:solidFill>
              <a:latin typeface="Century Gothic"/>
              <a:ea typeface="Century Gothic"/>
              <a:cs typeface="Century Gothic"/>
              <a:sym typeface="Century Gothic"/>
            </a:endParaRPr>
          </a:p>
        </p:txBody>
      </p:sp>
      <p:sp>
        <p:nvSpPr>
          <p:cNvPr id="484" name="Google Shape;484;p60"/>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85" name="Google Shape;485;p60"/>
          <p:cNvSpPr txBox="1"/>
          <p:nvPr/>
        </p:nvSpPr>
        <p:spPr>
          <a:xfrm>
            <a:off x="2733888" y="5595100"/>
            <a:ext cx="6724200" cy="42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No links from the org.ng extension was archived by the Wayback Machine</a:t>
            </a:r>
            <a:endParaRPr>
              <a:latin typeface="Century Gothic"/>
              <a:ea typeface="Century Gothic"/>
              <a:cs typeface="Century Gothic"/>
              <a:sym typeface="Century Gothic"/>
            </a:endParaRPr>
          </a:p>
        </p:txBody>
      </p:sp>
      <p:sp>
        <p:nvSpPr>
          <p:cNvPr id="486" name="Google Shape;486;p60"/>
          <p:cNvSpPr txBox="1"/>
          <p:nvPr/>
        </p:nvSpPr>
        <p:spPr>
          <a:xfrm>
            <a:off x="384300" y="1283500"/>
            <a:ext cx="11569200" cy="431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latin typeface="Roboto Mono"/>
                <a:ea typeface="Roboto Mono"/>
                <a:cs typeface="Roboto Mono"/>
                <a:sym typeface="Roboto Mono"/>
              </a:rPr>
              <a:t>&gt; curl http://www.peopleofpraise.org.ng</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solidFill>
                  <a:srgbClr val="FF0000"/>
                </a:solidFill>
                <a:latin typeface="Roboto Mono"/>
                <a:ea typeface="Roboto Mono"/>
                <a:cs typeface="Roboto Mono"/>
                <a:sym typeface="Roboto Mono"/>
              </a:rPr>
              <a:t>curl: (6) Could not resolve host: www.peopleofpraise.org.ng</a:t>
            </a:r>
            <a:endParaRPr>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&gt; memgator http://www.peopleofpraise.org.ng</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solidFill>
                  <a:srgbClr val="FF0000"/>
                </a:solidFill>
                <a:latin typeface="Roboto Mono"/>
                <a:ea typeface="Roboto Mono"/>
                <a:cs typeface="Roboto Mono"/>
                <a:sym typeface="Roboto Mono"/>
              </a:rPr>
              <a:t>[ No Result ]</a:t>
            </a:r>
            <a:endParaRPr>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&gt; curl -s "http://web.archive.org/cdx/search/cdx?url=http://www.peopleofpraise.org.ng&amp;matchType=prefix" | awk '{print "http://web.archive.org/" $2 "/" $3}' | uniq;</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solidFill>
                  <a:srgbClr val="FF0000"/>
                </a:solidFill>
                <a:latin typeface="Roboto Mono"/>
                <a:ea typeface="Roboto Mono"/>
                <a:cs typeface="Roboto Mono"/>
                <a:sym typeface="Roboto Mono"/>
              </a:rPr>
              <a:t>[ No Result ]</a:t>
            </a:r>
            <a:endParaRPr>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&gt; curl -s "http://web.archive.org/cdx/search/cdx?url=peopleofpraise.org.ng&amp;matchType=host" | awk '{print "http://web.archive.org/" $2 "/" $3}' | uniq;</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solidFill>
                  <a:srgbClr val="FF0000"/>
                </a:solidFill>
                <a:latin typeface="Roboto Mono"/>
                <a:ea typeface="Roboto Mono"/>
                <a:cs typeface="Roboto Mono"/>
                <a:sym typeface="Roboto Mono"/>
              </a:rPr>
              <a:t>[ No Result ]</a:t>
            </a:r>
            <a:endParaRPr>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a:solidFill>
                <a:srgbClr val="FF0000"/>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&gt; curl -s "http://web.archive.org/cdx/search/cdx?url=peopleofpraise.org.ng&amp;matchType=domain" | awk '{print "http://web.archive.org/" $2 "/" $3}' | uniq;</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solidFill>
                  <a:srgbClr val="FF0000"/>
                </a:solidFill>
                <a:latin typeface="Roboto Mono"/>
                <a:ea typeface="Roboto Mono"/>
                <a:cs typeface="Roboto Mono"/>
                <a:sym typeface="Roboto Mono"/>
              </a:rPr>
              <a:t>[ No Result ]</a:t>
            </a:r>
            <a:endParaRPr>
              <a:solidFill>
                <a:srgbClr val="FF0000"/>
              </a:solidFill>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p:txBody>
      </p:sp>
      <p:sp>
        <p:nvSpPr>
          <p:cNvPr id="487" name="Google Shape;487;p60"/>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The website was registered before the tweet</a:t>
            </a:r>
            <a:endParaRPr b="0" i="0" sz="3200" u="none" cap="none" strike="noStrike">
              <a:solidFill>
                <a:schemeClr val="dk1"/>
              </a:solidFill>
              <a:latin typeface="Century Gothic"/>
              <a:ea typeface="Century Gothic"/>
              <a:cs typeface="Century Gothic"/>
              <a:sym typeface="Century Gothic"/>
            </a:endParaRPr>
          </a:p>
        </p:txBody>
      </p:sp>
      <p:sp>
        <p:nvSpPr>
          <p:cNvPr id="493" name="Google Shape;493;p61"/>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94" name="Google Shape;494;p61"/>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pic>
        <p:nvPicPr>
          <p:cNvPr id="495" name="Google Shape;495;p61"/>
          <p:cNvPicPr preferRelativeResize="0"/>
          <p:nvPr/>
        </p:nvPicPr>
        <p:blipFill rotWithShape="1">
          <a:blip r:embed="rId3">
            <a:alphaModFix/>
          </a:blip>
          <a:srcRect b="0" l="0" r="0" t="1156"/>
          <a:stretch/>
        </p:blipFill>
        <p:spPr>
          <a:xfrm>
            <a:off x="337750" y="1336538"/>
            <a:ext cx="4838399" cy="4804774"/>
          </a:xfrm>
          <a:prstGeom prst="rect">
            <a:avLst/>
          </a:prstGeom>
          <a:noFill/>
          <a:ln>
            <a:noFill/>
          </a:ln>
        </p:spPr>
      </p:pic>
      <p:sp>
        <p:nvSpPr>
          <p:cNvPr id="496" name="Google Shape;496;p61"/>
          <p:cNvSpPr txBox="1"/>
          <p:nvPr/>
        </p:nvSpPr>
        <p:spPr>
          <a:xfrm>
            <a:off x="5486375" y="3108763"/>
            <a:ext cx="5671800" cy="12603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Century Gothic"/>
              <a:buChar char="●"/>
            </a:pPr>
            <a:r>
              <a:rPr lang="en-US" sz="1600">
                <a:latin typeface="Century Gothic"/>
                <a:ea typeface="Century Gothic"/>
                <a:cs typeface="Century Gothic"/>
                <a:sym typeface="Century Gothic"/>
              </a:rPr>
              <a:t>Tweet date - Oct 9th 2019</a:t>
            </a:r>
            <a:endParaRPr sz="1600">
              <a:latin typeface="Century Gothic"/>
              <a:ea typeface="Century Gothic"/>
              <a:cs typeface="Century Gothic"/>
              <a:sym typeface="Century Gothic"/>
            </a:endParaRPr>
          </a:p>
          <a:p>
            <a:pPr indent="-330200" lvl="0" marL="457200" rtl="0" algn="l">
              <a:lnSpc>
                <a:spcPct val="150000"/>
              </a:lnSpc>
              <a:spcBef>
                <a:spcPts val="0"/>
              </a:spcBef>
              <a:spcAft>
                <a:spcPts val="0"/>
              </a:spcAft>
              <a:buSzPts val="1600"/>
              <a:buFont typeface="Century Gothic"/>
              <a:buChar char="●"/>
            </a:pPr>
            <a:r>
              <a:rPr lang="en-US" sz="1600">
                <a:latin typeface="Century Gothic"/>
                <a:ea typeface="Century Gothic"/>
                <a:cs typeface="Century Gothic"/>
                <a:sym typeface="Century Gothic"/>
              </a:rPr>
              <a:t>Domain registration date - Aug 6th 2019</a:t>
            </a:r>
            <a:endParaRPr sz="1600">
              <a:latin typeface="Century Gothic"/>
              <a:ea typeface="Century Gothic"/>
              <a:cs typeface="Century Gothic"/>
              <a:sym typeface="Century Gothic"/>
            </a:endParaRPr>
          </a:p>
          <a:p>
            <a:pPr indent="-330200" lvl="0" marL="457200" rtl="0" algn="l">
              <a:lnSpc>
                <a:spcPct val="150000"/>
              </a:lnSpc>
              <a:spcBef>
                <a:spcPts val="0"/>
              </a:spcBef>
              <a:spcAft>
                <a:spcPts val="0"/>
              </a:spcAft>
              <a:buSzPts val="1600"/>
              <a:buFont typeface="Century Gothic"/>
              <a:buChar char="●"/>
            </a:pPr>
            <a:r>
              <a:rPr lang="en-US" sz="1600">
                <a:latin typeface="Century Gothic"/>
                <a:ea typeface="Century Gothic"/>
                <a:cs typeface="Century Gothic"/>
                <a:sym typeface="Century Gothic"/>
              </a:rPr>
              <a:t>The domain was valid at the time of the tweet</a:t>
            </a:r>
            <a:endParaRPr sz="1600">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Background of Amy Barrett</a:t>
            </a:r>
            <a:endParaRPr b="0" i="0" sz="3200" u="none" cap="none" strike="noStrike">
              <a:solidFill>
                <a:schemeClr val="dk1"/>
              </a:solidFill>
              <a:latin typeface="Century Gothic"/>
              <a:ea typeface="Century Gothic"/>
              <a:cs typeface="Century Gothic"/>
              <a:sym typeface="Century Gothic"/>
            </a:endParaRPr>
          </a:p>
        </p:txBody>
      </p:sp>
      <p:sp>
        <p:nvSpPr>
          <p:cNvPr id="314" name="Google Shape;314;p44"/>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7F7F7F"/>
                </a:solidFill>
              </a:rPr>
              <a:t>‹#›</a:t>
            </a:fld>
            <a:endParaRPr>
              <a:solidFill>
                <a:srgbClr val="7F7F7F"/>
              </a:solidFill>
            </a:endParaRPr>
          </a:p>
        </p:txBody>
      </p:sp>
      <p:sp>
        <p:nvSpPr>
          <p:cNvPr id="315" name="Google Shape;315;p44"/>
          <p:cNvSpPr txBox="1"/>
          <p:nvPr>
            <p:ph idx="4294967295" type="body"/>
          </p:nvPr>
        </p:nvSpPr>
        <p:spPr>
          <a:xfrm>
            <a:off x="6772925" y="1336525"/>
            <a:ext cx="4976400" cy="4693200"/>
          </a:xfrm>
          <a:prstGeom prst="rect">
            <a:avLst/>
          </a:prstGeom>
          <a:noFill/>
          <a:ln>
            <a:noFill/>
          </a:ln>
        </p:spPr>
        <p:txBody>
          <a:bodyPr anchorCtr="0" anchor="t" bIns="45700" lIns="91425" spcFirstLastPara="1" rIns="91425" wrap="square" tIns="45700">
            <a:noAutofit/>
          </a:bodyPr>
          <a:lstStyle/>
          <a:p>
            <a:pPr indent="-361950" lvl="0" marL="342900" marR="0" rtl="0" algn="just">
              <a:lnSpc>
                <a:spcPct val="90000"/>
              </a:lnSpc>
              <a:spcBef>
                <a:spcPts val="1000"/>
              </a:spcBef>
              <a:spcAft>
                <a:spcPts val="0"/>
              </a:spcAft>
              <a:buClr>
                <a:schemeClr val="accent1"/>
              </a:buClr>
              <a:buSzPts val="2300"/>
              <a:buFont typeface="Noto Sans Symbols"/>
              <a:buChar char="▪"/>
            </a:pPr>
            <a:r>
              <a:rPr lang="en-US" sz="1900"/>
              <a:t>Amy Barrett is currently serving as a circuit judge on the U.S. Court of Appeals for the Seventh Circuit</a:t>
            </a:r>
            <a:endParaRPr sz="1900"/>
          </a:p>
          <a:p>
            <a:pPr indent="-361950" lvl="0" marL="342900" marR="0" rtl="0" algn="just">
              <a:lnSpc>
                <a:spcPct val="90000"/>
              </a:lnSpc>
              <a:spcBef>
                <a:spcPts val="1000"/>
              </a:spcBef>
              <a:spcAft>
                <a:spcPts val="0"/>
              </a:spcAft>
              <a:buClr>
                <a:schemeClr val="accent1"/>
              </a:buClr>
              <a:buSzPts val="2300"/>
              <a:buFont typeface="Noto Sans Symbols"/>
              <a:buChar char="▪"/>
            </a:pPr>
            <a:r>
              <a:rPr lang="en-US" sz="1900"/>
              <a:t>Was nominated for SCOTUS position on Sep 26, 2020. </a:t>
            </a:r>
            <a:endParaRPr sz="1900"/>
          </a:p>
          <a:p>
            <a:pPr indent="-342900" lvl="0" marL="342900" rtl="0" algn="l">
              <a:spcBef>
                <a:spcPts val="1000"/>
              </a:spcBef>
              <a:spcAft>
                <a:spcPts val="0"/>
              </a:spcAft>
              <a:buClr>
                <a:schemeClr val="accent1"/>
              </a:buClr>
              <a:buSzPts val="2000"/>
              <a:buFont typeface="Noto Sans Symbols"/>
              <a:buChar char="▪"/>
            </a:pPr>
            <a:r>
              <a:rPr lang="en-US"/>
              <a:t>Family</a:t>
            </a:r>
            <a:endParaRPr/>
          </a:p>
          <a:p>
            <a:pPr indent="-228600" lvl="1" marL="685800" rtl="0" algn="l">
              <a:spcBef>
                <a:spcPts val="500"/>
              </a:spcBef>
              <a:spcAft>
                <a:spcPts val="0"/>
              </a:spcAft>
              <a:buSzPts val="1800"/>
              <a:buChar char="▪"/>
            </a:pPr>
            <a:r>
              <a:rPr lang="en-US"/>
              <a:t>Spouse - Jesse M Barrett</a:t>
            </a:r>
            <a:endParaRPr/>
          </a:p>
          <a:p>
            <a:pPr indent="-228600" lvl="1" marL="685800" rtl="0" algn="l">
              <a:spcBef>
                <a:spcPts val="500"/>
              </a:spcBef>
              <a:spcAft>
                <a:spcPts val="0"/>
              </a:spcAft>
              <a:buSzPts val="1800"/>
              <a:buChar char="▪"/>
            </a:pPr>
            <a:r>
              <a:rPr lang="en-US"/>
              <a:t>Father - Michael Coney</a:t>
            </a:r>
            <a:endParaRPr/>
          </a:p>
          <a:p>
            <a:pPr indent="-228600" lvl="1" marL="685800" rtl="0" algn="l">
              <a:spcBef>
                <a:spcPts val="500"/>
              </a:spcBef>
              <a:spcAft>
                <a:spcPts val="0"/>
              </a:spcAft>
              <a:buSzPts val="1800"/>
              <a:buChar char="▪"/>
            </a:pPr>
            <a:r>
              <a:rPr lang="en-US"/>
              <a:t>Mother - Linda Coney</a:t>
            </a:r>
            <a:endParaRPr/>
          </a:p>
          <a:p>
            <a:pPr indent="-228600" lvl="1" marL="685800" rtl="0" algn="l">
              <a:spcBef>
                <a:spcPts val="500"/>
              </a:spcBef>
              <a:spcAft>
                <a:spcPts val="0"/>
              </a:spcAft>
              <a:buSzPts val="1800"/>
              <a:buChar char="▪"/>
            </a:pPr>
            <a:r>
              <a:rPr lang="en-US"/>
              <a:t>7 children</a:t>
            </a:r>
            <a:endParaRPr sz="1800"/>
          </a:p>
          <a:p>
            <a:pPr indent="-336550" lvl="0" marL="342900" rtl="0" algn="l">
              <a:spcBef>
                <a:spcPts val="0"/>
              </a:spcBef>
              <a:spcAft>
                <a:spcPts val="0"/>
              </a:spcAft>
              <a:buClr>
                <a:schemeClr val="accent1"/>
              </a:buClr>
              <a:buSzPts val="1900"/>
              <a:buFont typeface="Noto Sans Symbols"/>
              <a:buChar char="▪"/>
            </a:pPr>
            <a:r>
              <a:rPr lang="en-US" sz="1900"/>
              <a:t>No official Twitter account for her or for her husband</a:t>
            </a:r>
            <a:endParaRPr/>
          </a:p>
          <a:p>
            <a:pPr indent="-336550" lvl="0" marL="342900" marR="0" rtl="0" algn="just">
              <a:lnSpc>
                <a:spcPct val="90000"/>
              </a:lnSpc>
              <a:spcBef>
                <a:spcPts val="1000"/>
              </a:spcBef>
              <a:spcAft>
                <a:spcPts val="0"/>
              </a:spcAft>
              <a:buClr>
                <a:srgbClr val="7F7F7F"/>
              </a:buClr>
              <a:buSzPts val="1900"/>
              <a:buFont typeface="Century Gothic"/>
              <a:buChar char="▪"/>
            </a:pPr>
            <a:r>
              <a:rPr lang="en-US" sz="1900">
                <a:solidFill>
                  <a:srgbClr val="7F7F7F"/>
                </a:solidFill>
              </a:rPr>
              <a:t>https://en.wikipedia.org/wiki/Amy_Coney_Barrett</a:t>
            </a:r>
            <a:endParaRPr sz="1900">
              <a:solidFill>
                <a:srgbClr val="7F7F7F"/>
              </a:solidFill>
            </a:endParaRPr>
          </a:p>
        </p:txBody>
      </p:sp>
      <p:pic>
        <p:nvPicPr>
          <p:cNvPr id="316" name="Google Shape;316;p44"/>
          <p:cNvPicPr preferRelativeResize="0"/>
          <p:nvPr/>
        </p:nvPicPr>
        <p:blipFill>
          <a:blip r:embed="rId3">
            <a:alphaModFix/>
          </a:blip>
          <a:stretch>
            <a:fillRect/>
          </a:stretch>
        </p:blipFill>
        <p:spPr>
          <a:xfrm>
            <a:off x="782600" y="1542825"/>
            <a:ext cx="5043700" cy="3359750"/>
          </a:xfrm>
          <a:prstGeom prst="rect">
            <a:avLst/>
          </a:prstGeom>
          <a:noFill/>
          <a:ln>
            <a:noFill/>
          </a:ln>
        </p:spPr>
      </p:pic>
      <p:sp>
        <p:nvSpPr>
          <p:cNvPr id="317" name="Google Shape;317;p44"/>
          <p:cNvSpPr txBox="1"/>
          <p:nvPr/>
        </p:nvSpPr>
        <p:spPr>
          <a:xfrm>
            <a:off x="782650" y="4902575"/>
            <a:ext cx="5043600" cy="5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https://www.wsj.com/articles/supreme-court-nominee-amy-coney-barrett-signed-antiabortion-ad-in-2006-11601592289</a:t>
            </a:r>
            <a:endParaRPr sz="1200">
              <a:latin typeface="Century Gothic"/>
              <a:ea typeface="Century Gothic"/>
              <a:cs typeface="Century Gothic"/>
              <a:sym typeface="Century Gothic"/>
            </a:endParaRPr>
          </a:p>
        </p:txBody>
      </p:sp>
      <p:sp>
        <p:nvSpPr>
          <p:cNvPr id="318" name="Google Shape;318;p44"/>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t>
            </a:r>
            <a:r>
              <a:rPr lang="en-US">
                <a:latin typeface="Century Gothic"/>
                <a:ea typeface="Century Gothic"/>
                <a:cs typeface="Century Gothic"/>
                <a:sym typeface="Century Gothic"/>
              </a:rPr>
              <a:t>Amy Barrett - Link to People of Praise</a:t>
            </a:r>
            <a:r>
              <a:rPr lang="en-US">
                <a:latin typeface="Century Gothic"/>
                <a:ea typeface="Century Gothic"/>
                <a:cs typeface="Century Gothic"/>
                <a:sym typeface="Century Gothic"/>
              </a:rPr>
              <a:t>” a study by Udith Prabhu				#cs895f20</a:t>
            </a:r>
            <a:endParaRPr>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txBox="1"/>
          <p:nvPr>
            <p:ph type="title"/>
          </p:nvPr>
        </p:nvSpPr>
        <p:spPr>
          <a:xfrm>
            <a:off x="441140" y="2943301"/>
            <a:ext cx="11309700" cy="9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Second</a:t>
            </a:r>
            <a:r>
              <a:rPr lang="en-US" sz="4000"/>
              <a:t> step: Website Analysis</a:t>
            </a:r>
            <a:endParaRPr sz="4300"/>
          </a:p>
        </p:txBody>
      </p:sp>
      <p:sp>
        <p:nvSpPr>
          <p:cNvPr id="503" name="Google Shape;503;p62"/>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3"/>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IA and BA have the most number of mementos of the group’s homepage</a:t>
            </a:r>
            <a:endParaRPr/>
          </a:p>
        </p:txBody>
      </p:sp>
      <p:sp>
        <p:nvSpPr>
          <p:cNvPr id="510" name="Google Shape;510;p63"/>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11" name="Google Shape;511;p63"/>
          <p:cNvSpPr txBox="1"/>
          <p:nvPr/>
        </p:nvSpPr>
        <p:spPr>
          <a:xfrm>
            <a:off x="1111625" y="2290475"/>
            <a:ext cx="9965700" cy="270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latin typeface="Roboto Mono"/>
                <a:ea typeface="Roboto Mono"/>
                <a:cs typeface="Roboto Mono"/>
                <a:sym typeface="Roboto Mono"/>
              </a:rPr>
              <a:t>&gt; curl -s http://memgator.cs.odu.edu/timemap/link/https://peopleofpraise.org/ | grep datetime | awk '{print $1}' | awk -v FS=/ '{print $3}' | sort | uniq -c  | sort -n -r</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 367 web.archive.org</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  93 web.archive.bibalex.org:80</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   2 wayback.archive-it.org</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   2 arquivo.pt</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   2 archive.md</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p:txBody>
      </p:sp>
      <p:sp>
        <p:nvSpPr>
          <p:cNvPr id="512" name="Google Shape;512;p63"/>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4"/>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00"/>
                </a:solidFill>
              </a:rPr>
              <a:t>1803 distinct web pages of the website found in the IA</a:t>
            </a:r>
            <a:endParaRPr/>
          </a:p>
        </p:txBody>
      </p:sp>
      <p:sp>
        <p:nvSpPr>
          <p:cNvPr id="519" name="Google Shape;519;p64"/>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7F7F7F"/>
                </a:solidFill>
              </a:rPr>
              <a:t>‹#›</a:t>
            </a:fld>
            <a:endParaRPr>
              <a:solidFill>
                <a:srgbClr val="7F7F7F"/>
              </a:solidFill>
            </a:endParaRPr>
          </a:p>
        </p:txBody>
      </p:sp>
      <p:sp>
        <p:nvSpPr>
          <p:cNvPr id="520" name="Google Shape;520;p64"/>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521" name="Google Shape;521;p64"/>
          <p:cNvSpPr txBox="1"/>
          <p:nvPr/>
        </p:nvSpPr>
        <p:spPr>
          <a:xfrm>
            <a:off x="565875" y="1509025"/>
            <a:ext cx="11309700" cy="402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latin typeface="Roboto Mono"/>
                <a:ea typeface="Roboto Mono"/>
                <a:cs typeface="Roboto Mono"/>
                <a:sym typeface="Roboto Mono"/>
              </a:rPr>
              <a:t>&gt; curl -s "http://web.archive.org/cdx/search/cdx?url=https://peopleofpraise.org/&amp;matchType=prefix" | awk '{ print $3 }' &gt; urls.txt; python3 sanitize.py urls.txt | sort | uniq &gt; distinct.txt</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&gt; cat distinct.txt | wc -l</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   1803</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&gt; cat distinct.txt | head -n 5</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http://www.peopleofpraise.org/news/6.0.65</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http://www.peopleofpraise.org/news/?feed=rss2&amp;p=233</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http://www.peopleofpraise.org/missionary/?cat=11</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http://www.peopleofpraise.org/media/main/vb/add/V%26B%20Summer%202015%20web.pdf</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http://www.peopleofpraise.org/thevine/covers/2011-wintercover.jpg</a:t>
            </a:r>
            <a:endParaRPr sz="1600">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5"/>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1502 web pages archived with 200 status</a:t>
            </a:r>
            <a:endParaRPr/>
          </a:p>
        </p:txBody>
      </p:sp>
      <p:sp>
        <p:nvSpPr>
          <p:cNvPr id="528" name="Google Shape;528;p65"/>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7F7F7F"/>
                </a:solidFill>
              </a:rPr>
              <a:t>‹#›</a:t>
            </a:fld>
            <a:endParaRPr>
              <a:solidFill>
                <a:srgbClr val="7F7F7F"/>
              </a:solidFill>
            </a:endParaRPr>
          </a:p>
        </p:txBody>
      </p:sp>
      <p:sp>
        <p:nvSpPr>
          <p:cNvPr id="529" name="Google Shape;529;p65"/>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530" name="Google Shape;530;p65"/>
          <p:cNvSpPr txBox="1"/>
          <p:nvPr/>
        </p:nvSpPr>
        <p:spPr>
          <a:xfrm>
            <a:off x="579375" y="1434463"/>
            <a:ext cx="10900200" cy="3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latin typeface="Roboto Mono"/>
                <a:ea typeface="Roboto Mono"/>
                <a:cs typeface="Roboto Mono"/>
                <a:sym typeface="Roboto Mono"/>
              </a:rPr>
              <a:t>&gt; curl -s "http://web.archive.org/cdx/search/cdx?url=https://peopleofpraise.org/&amp;matchType=prefix" | awk '{ if($2 == 200) {print $3} }' &gt; valid.txt; python3 sanitize.py valid.txt | sort | </a:t>
            </a:r>
            <a:r>
              <a:rPr lang="en-US">
                <a:latin typeface="Roboto Mono"/>
                <a:ea typeface="Roboto Mono"/>
                <a:cs typeface="Roboto Mono"/>
                <a:sym typeface="Roboto Mono"/>
              </a:rPr>
              <a:t>uniq</a:t>
            </a:r>
            <a:r>
              <a:rPr lang="en-US">
                <a:latin typeface="Roboto Mono"/>
                <a:ea typeface="Roboto Mono"/>
                <a:cs typeface="Roboto Mono"/>
                <a:sym typeface="Roboto Mono"/>
              </a:rPr>
              <a:t> &gt; valid_distinct.txt</a:t>
            </a:r>
            <a:endParaRPr>
              <a:latin typeface="Roboto Mono"/>
              <a:ea typeface="Roboto Mono"/>
              <a:cs typeface="Roboto Mono"/>
              <a:sym typeface="Roboto Mono"/>
            </a:endParaRPr>
          </a:p>
          <a:p>
            <a:pPr indent="0" lvl="0" marL="0" rtl="0" algn="l">
              <a:lnSpc>
                <a:spcPct val="115000"/>
              </a:lnSpc>
              <a:spcBef>
                <a:spcPts val="0"/>
              </a:spcBef>
              <a:spcAft>
                <a:spcPts val="0"/>
              </a:spcAft>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&gt; cat valid_distinct.txt | wc -l</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   1502</a:t>
            </a:r>
            <a:endParaRPr>
              <a:latin typeface="Roboto Mono"/>
              <a:ea typeface="Roboto Mono"/>
              <a:cs typeface="Roboto Mono"/>
              <a:sym typeface="Roboto Mono"/>
            </a:endParaRPr>
          </a:p>
          <a:p>
            <a:pPr indent="0" lvl="0" marL="0" rtl="0" algn="l">
              <a:lnSpc>
                <a:spcPct val="115000"/>
              </a:lnSpc>
              <a:spcBef>
                <a:spcPts val="0"/>
              </a:spcBef>
              <a:spcAft>
                <a:spcPts val="0"/>
              </a:spcAft>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&gt; cat valid_distinct.txt | head -n 5</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http://www.peopleofpraise.org/news/wp-content/themes/gridline_lite/js/functions.js</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http://www.peopleofpraise.org/news/wp-content/uploads/2017/01/32451680115_131ca35497_o-1200x800.jpg</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http://www.peopleofpraise.org/news/wp-content/uploads/2010/03/Evansville-map1.jpg</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http://www.peopleofpraise.org/news/wp-content/uploads/2014/09/Episode-1-image-1024x576.jpg</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http://www.peopleofpraise.org/media/thevine/2008-10-11-vine-and-branches.pdf</a:t>
            </a:r>
            <a:endParaRPr>
              <a:latin typeface="Roboto Mono"/>
              <a:ea typeface="Roboto Mono"/>
              <a:cs typeface="Roboto Mono"/>
              <a:sym typeface="Roboto Mono"/>
            </a:endParaRPr>
          </a:p>
          <a:p>
            <a:pPr indent="0" lvl="0" marL="0" rtl="0" algn="l">
              <a:lnSpc>
                <a:spcPct val="115000"/>
              </a:lnSpc>
              <a:spcBef>
                <a:spcPts val="0"/>
              </a:spcBef>
              <a:spcAft>
                <a:spcPts val="0"/>
              </a:spcAft>
              <a:buNone/>
            </a:pPr>
            <a:r>
              <a:t/>
            </a:r>
            <a:endParaRPr>
              <a:latin typeface="Roboto Mono"/>
              <a:ea typeface="Roboto Mono"/>
              <a:cs typeface="Roboto Mono"/>
              <a:sym typeface="Roboto Mono"/>
            </a:endParaRPr>
          </a:p>
        </p:txBody>
      </p:sp>
      <p:sp>
        <p:nvSpPr>
          <p:cNvPr id="531" name="Google Shape;531;p65"/>
          <p:cNvSpPr txBox="1"/>
          <p:nvPr/>
        </p:nvSpPr>
        <p:spPr>
          <a:xfrm>
            <a:off x="2470725" y="5262138"/>
            <a:ext cx="7117500" cy="6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1502 out of the 1803 archived web pages were archived successfully</a:t>
            </a:r>
            <a:endParaRPr>
              <a:latin typeface="Century Gothic"/>
              <a:ea typeface="Century Gothic"/>
              <a:cs typeface="Century Gothic"/>
              <a:sym typeface="Century Gothic"/>
            </a:endParaRPr>
          </a:p>
          <a:p>
            <a:pPr indent="0" lvl="0" marL="0" rtl="0" algn="ctr">
              <a:spcBef>
                <a:spcPts val="0"/>
              </a:spcBef>
              <a:spcAft>
                <a:spcPts val="0"/>
              </a:spcAft>
              <a:buNone/>
            </a:pPr>
            <a:r>
              <a:rPr lang="en-US">
                <a:latin typeface="Century Gothic"/>
                <a:ea typeface="Century Gothic"/>
                <a:cs typeface="Century Gothic"/>
                <a:sym typeface="Century Gothic"/>
              </a:rPr>
              <a:t>( 200 during capture )</a:t>
            </a:r>
            <a:endParaRPr>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6"/>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00"/>
                </a:solidFill>
              </a:rPr>
              <a:t>54</a:t>
            </a:r>
            <a:r>
              <a:rPr lang="en-US">
                <a:solidFill>
                  <a:srgbClr val="000000"/>
                </a:solidFill>
              </a:rPr>
              <a:t> pages of the website found in the BA Archive</a:t>
            </a:r>
            <a:endParaRPr/>
          </a:p>
        </p:txBody>
      </p:sp>
      <p:sp>
        <p:nvSpPr>
          <p:cNvPr id="538" name="Google Shape;538;p66"/>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7F7F7F"/>
                </a:solidFill>
              </a:rPr>
              <a:t>‹#›</a:t>
            </a:fld>
            <a:endParaRPr>
              <a:solidFill>
                <a:srgbClr val="7F7F7F"/>
              </a:solidFill>
            </a:endParaRPr>
          </a:p>
        </p:txBody>
      </p:sp>
      <p:sp>
        <p:nvSpPr>
          <p:cNvPr id="539" name="Google Shape;539;p66"/>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540" name="Google Shape;540;p66"/>
          <p:cNvSpPr txBox="1"/>
          <p:nvPr/>
        </p:nvSpPr>
        <p:spPr>
          <a:xfrm>
            <a:off x="565875" y="1509025"/>
            <a:ext cx="11309700" cy="472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00">
                <a:latin typeface="Roboto Mono"/>
                <a:ea typeface="Roboto Mono"/>
                <a:cs typeface="Roboto Mono"/>
                <a:sym typeface="Roboto Mono"/>
              </a:rPr>
              <a:t>&gt; curl -s "http://web.archive.bibalex.org/web/*/http://www.peopleofpraise.org*" | grep -Eo '\"([^\"]*?web.archive.bibalex.*peopleofpraise[^\"]*?)\"' | grep -v query | sed 's:^.\(.*\).$:\1:' | cut -d/ -f 6- | sort | uniq &gt; ba.txt</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&gt; cat ba.txt | wc -l</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   54</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&gt; cat ba.txt | head -n 5</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http://peopleofpraise.org/pics/moretrinsm.gif</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http://peopleofpraise.org/pics/revival.gif</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http://peopleofpraise.org/pics/transparent.gif</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http://www.peopleofpraise.org/feedback</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http://www.peopleofpraise.org/misc/drupal.css</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rPr lang="en-US" sz="1600">
                <a:latin typeface="Roboto Mono"/>
                <a:ea typeface="Roboto Mono"/>
                <a:cs typeface="Roboto Mono"/>
                <a:sym typeface="Roboto Mono"/>
              </a:rPr>
              <a:t>&gt; cat ba.txt &gt;&gt; valid_distinct.txt</a:t>
            </a:r>
            <a:endParaRPr sz="16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600">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7"/>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45 live web pages of the group contain the word “Amy”, “Barrett” or “Coney”</a:t>
            </a:r>
            <a:endParaRPr/>
          </a:p>
        </p:txBody>
      </p:sp>
      <p:sp>
        <p:nvSpPr>
          <p:cNvPr id="547" name="Google Shape;547;p67"/>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48" name="Google Shape;548;p67"/>
          <p:cNvSpPr txBox="1"/>
          <p:nvPr/>
        </p:nvSpPr>
        <p:spPr>
          <a:xfrm>
            <a:off x="439625" y="1336525"/>
            <a:ext cx="11558700" cy="16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Roboto Mono"/>
                <a:ea typeface="Roboto Mono"/>
                <a:cs typeface="Roboto Mono"/>
                <a:sym typeface="Roboto Mono"/>
              </a:rPr>
              <a:t>&gt; python3 matchWebContent.py </a:t>
            </a:r>
            <a:r>
              <a:rPr lang="en-US" sz="1500">
                <a:latin typeface="Roboto Mono"/>
                <a:ea typeface="Roboto Mono"/>
                <a:cs typeface="Roboto Mono"/>
                <a:sym typeface="Roboto Mono"/>
              </a:rPr>
              <a:t>valid_distinct.txt</a:t>
            </a:r>
            <a:r>
              <a:rPr lang="en-US" sz="1500">
                <a:latin typeface="Roboto Mono"/>
                <a:ea typeface="Roboto Mono"/>
                <a:cs typeface="Roboto Mono"/>
                <a:sym typeface="Roboto Mono"/>
              </a:rPr>
              <a:t> &gt; matched.txt; cat matched.txt | wc -l </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en-US" sz="1500">
                <a:latin typeface="Roboto Mono"/>
                <a:ea typeface="Roboto Mono"/>
                <a:cs typeface="Roboto Mono"/>
                <a:sym typeface="Roboto Mono"/>
              </a:rPr>
              <a:t>   45</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&gt; cat matched.txt | head -n 2</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http://www.peopleofpraise.org/news/?p=566 coney</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http://www.peopleofpraise.org/news/?p=</a:t>
            </a:r>
            <a:r>
              <a:rPr lang="en-US" sz="1500">
                <a:latin typeface="Roboto Mono"/>
                <a:ea typeface="Roboto Mono"/>
                <a:cs typeface="Roboto Mono"/>
                <a:sym typeface="Roboto Mono"/>
              </a:rPr>
              <a:t>284 coney</a:t>
            </a:r>
            <a:endParaRPr sz="1500">
              <a:latin typeface="Roboto Mono"/>
              <a:ea typeface="Roboto Mono"/>
              <a:cs typeface="Roboto Mono"/>
              <a:sym typeface="Roboto Mono"/>
            </a:endParaRPr>
          </a:p>
        </p:txBody>
      </p:sp>
      <p:sp>
        <p:nvSpPr>
          <p:cNvPr id="549" name="Google Shape;549;p67"/>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pic>
        <p:nvPicPr>
          <p:cNvPr id="550" name="Google Shape;550;p67"/>
          <p:cNvPicPr preferRelativeResize="0"/>
          <p:nvPr/>
        </p:nvPicPr>
        <p:blipFill rotWithShape="1">
          <a:blip r:embed="rId4">
            <a:alphaModFix/>
          </a:blip>
          <a:srcRect b="7175" l="0" r="0" t="0"/>
          <a:stretch/>
        </p:blipFill>
        <p:spPr>
          <a:xfrm>
            <a:off x="439625" y="2953225"/>
            <a:ext cx="4680401" cy="3011325"/>
          </a:xfrm>
          <a:prstGeom prst="rect">
            <a:avLst/>
          </a:prstGeom>
          <a:noFill/>
          <a:ln>
            <a:noFill/>
          </a:ln>
        </p:spPr>
      </p:pic>
      <p:sp>
        <p:nvSpPr>
          <p:cNvPr id="551" name="Google Shape;551;p67"/>
          <p:cNvSpPr txBox="1"/>
          <p:nvPr/>
        </p:nvSpPr>
        <p:spPr>
          <a:xfrm>
            <a:off x="664525" y="5964550"/>
            <a:ext cx="4230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http://www.peopleofpraise.org/news/?p=566</a:t>
            </a:r>
            <a:endParaRPr>
              <a:latin typeface="Century Gothic"/>
              <a:ea typeface="Century Gothic"/>
              <a:cs typeface="Century Gothic"/>
              <a:sym typeface="Century Gothic"/>
            </a:endParaRPr>
          </a:p>
        </p:txBody>
      </p:sp>
      <p:pic>
        <p:nvPicPr>
          <p:cNvPr id="552" name="Google Shape;552;p67"/>
          <p:cNvPicPr preferRelativeResize="0"/>
          <p:nvPr/>
        </p:nvPicPr>
        <p:blipFill>
          <a:blip r:embed="rId5">
            <a:alphaModFix/>
          </a:blip>
          <a:stretch>
            <a:fillRect/>
          </a:stretch>
        </p:blipFill>
        <p:spPr>
          <a:xfrm>
            <a:off x="5878376" y="2909725"/>
            <a:ext cx="5268766" cy="3098325"/>
          </a:xfrm>
          <a:prstGeom prst="rect">
            <a:avLst/>
          </a:prstGeom>
          <a:noFill/>
          <a:ln>
            <a:noFill/>
          </a:ln>
        </p:spPr>
      </p:pic>
      <p:sp>
        <p:nvSpPr>
          <p:cNvPr id="553" name="Google Shape;553;p67"/>
          <p:cNvSpPr txBox="1"/>
          <p:nvPr/>
        </p:nvSpPr>
        <p:spPr>
          <a:xfrm>
            <a:off x="6680499" y="6072550"/>
            <a:ext cx="3895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https://peopleofpraise.org/news/?p=284</a:t>
            </a:r>
            <a:endParaRPr>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8"/>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0 references of Amy Barrett on the live website</a:t>
            </a:r>
            <a:endParaRPr/>
          </a:p>
        </p:txBody>
      </p:sp>
      <p:sp>
        <p:nvSpPr>
          <p:cNvPr id="560" name="Google Shape;560;p68"/>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561" name="Google Shape;561;p68"/>
          <p:cNvGraphicFramePr/>
          <p:nvPr/>
        </p:nvGraphicFramePr>
        <p:xfrm>
          <a:off x="950975" y="1987688"/>
          <a:ext cx="3000000" cy="3000000"/>
        </p:xfrm>
        <a:graphic>
          <a:graphicData uri="http://schemas.openxmlformats.org/drawingml/2006/table">
            <a:tbl>
              <a:tblPr>
                <a:noFill/>
                <a:tableStyleId>{94EC4E01-FEE1-4F30-AA27-494439268489}</a:tableStyleId>
              </a:tblPr>
              <a:tblGrid>
                <a:gridCol w="3429000"/>
                <a:gridCol w="3429000"/>
                <a:gridCol w="3429000"/>
              </a:tblGrid>
              <a:tr h="545050">
                <a:tc>
                  <a:txBody>
                    <a:bodyPr/>
                    <a:lstStyle/>
                    <a:p>
                      <a:pPr indent="0" lvl="0" marL="0" rtl="0" algn="ctr">
                        <a:spcBef>
                          <a:spcPts val="0"/>
                        </a:spcBef>
                        <a:spcAft>
                          <a:spcPts val="0"/>
                        </a:spcAft>
                        <a:buNone/>
                      </a:pPr>
                      <a:r>
                        <a:rPr b="1" lang="en-US" sz="1600"/>
                        <a:t>Person</a:t>
                      </a:r>
                      <a:endParaRPr b="1" sz="1600"/>
                    </a:p>
                  </a:txBody>
                  <a:tcPr marT="91425" marB="91425" marR="91425" marL="91425"/>
                </a:tc>
                <a:tc>
                  <a:txBody>
                    <a:bodyPr/>
                    <a:lstStyle/>
                    <a:p>
                      <a:pPr indent="0" lvl="0" marL="0" rtl="0" algn="ctr">
                        <a:spcBef>
                          <a:spcPts val="0"/>
                        </a:spcBef>
                        <a:spcAft>
                          <a:spcPts val="0"/>
                        </a:spcAft>
                        <a:buNone/>
                      </a:pPr>
                      <a:r>
                        <a:rPr b="1" lang="en-US" sz="1600"/>
                        <a:t>Relationship</a:t>
                      </a:r>
                      <a:endParaRPr b="1" sz="1600"/>
                    </a:p>
                  </a:txBody>
                  <a:tcPr marT="91425" marB="91425" marR="91425" marL="91425"/>
                </a:tc>
                <a:tc>
                  <a:txBody>
                    <a:bodyPr/>
                    <a:lstStyle/>
                    <a:p>
                      <a:pPr indent="0" lvl="0" marL="0" rtl="0" algn="ctr">
                        <a:spcBef>
                          <a:spcPts val="0"/>
                        </a:spcBef>
                        <a:spcAft>
                          <a:spcPts val="0"/>
                        </a:spcAft>
                        <a:buNone/>
                      </a:pPr>
                      <a:r>
                        <a:rPr b="1" lang="en-US" sz="1600"/>
                        <a:t>Count of References</a:t>
                      </a:r>
                      <a:endParaRPr b="1" sz="1600"/>
                    </a:p>
                  </a:txBody>
                  <a:tcPr marT="91425" marB="91425" marR="91425" marL="91425"/>
                </a:tc>
              </a:tr>
              <a:tr h="496800">
                <a:tc>
                  <a:txBody>
                    <a:bodyPr/>
                    <a:lstStyle/>
                    <a:p>
                      <a:pPr indent="0" lvl="0" marL="0" rtl="0" algn="l">
                        <a:spcBef>
                          <a:spcPts val="0"/>
                        </a:spcBef>
                        <a:spcAft>
                          <a:spcPts val="0"/>
                        </a:spcAft>
                        <a:buNone/>
                      </a:pPr>
                      <a:r>
                        <a:rPr lang="en-US"/>
                        <a:t>Amy Coney Barrett</a:t>
                      </a:r>
                      <a:endParaRPr/>
                    </a:p>
                  </a:txBody>
                  <a:tcPr marT="91425" marB="91425" marR="91425" marL="91425"/>
                </a:tc>
                <a:tc>
                  <a:txBody>
                    <a:bodyPr/>
                    <a:lstStyle/>
                    <a:p>
                      <a:pPr indent="0" lvl="0" marL="0" rtl="0" algn="l">
                        <a:spcBef>
                          <a:spcPts val="0"/>
                        </a:spcBef>
                        <a:spcAft>
                          <a:spcPts val="0"/>
                        </a:spcAft>
                        <a:buNone/>
                      </a:pPr>
                      <a:r>
                        <a:rPr lang="en-US"/>
                        <a:t>Self</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r>
              <a:tr h="496800">
                <a:tc>
                  <a:txBody>
                    <a:bodyPr/>
                    <a:lstStyle/>
                    <a:p>
                      <a:pPr indent="0" lvl="0" marL="0" rtl="0" algn="l">
                        <a:spcBef>
                          <a:spcPts val="0"/>
                        </a:spcBef>
                        <a:spcAft>
                          <a:spcPts val="0"/>
                        </a:spcAft>
                        <a:buNone/>
                      </a:pPr>
                      <a:r>
                        <a:rPr lang="en-US"/>
                        <a:t>Jesse Barrett</a:t>
                      </a:r>
                      <a:endParaRPr/>
                    </a:p>
                  </a:txBody>
                  <a:tcPr marT="91425" marB="91425" marR="91425" marL="91425"/>
                </a:tc>
                <a:tc>
                  <a:txBody>
                    <a:bodyPr/>
                    <a:lstStyle/>
                    <a:p>
                      <a:pPr indent="0" lvl="0" marL="0" rtl="0" algn="l">
                        <a:spcBef>
                          <a:spcPts val="0"/>
                        </a:spcBef>
                        <a:spcAft>
                          <a:spcPts val="0"/>
                        </a:spcAft>
                        <a:buNone/>
                      </a:pPr>
                      <a:r>
                        <a:rPr lang="en-US"/>
                        <a:t>Husband</a:t>
                      </a:r>
                      <a:endParaRPr/>
                    </a:p>
                  </a:txBody>
                  <a:tcPr marT="91425" marB="91425" marR="91425" marL="91425"/>
                </a:tc>
                <a:tc>
                  <a:txBody>
                    <a:bodyPr/>
                    <a:lstStyle/>
                    <a:p>
                      <a:pPr indent="0" lvl="0" marL="0" rtl="0" algn="ctr">
                        <a:spcBef>
                          <a:spcPts val="0"/>
                        </a:spcBef>
                        <a:spcAft>
                          <a:spcPts val="0"/>
                        </a:spcAft>
                        <a:buNone/>
                      </a:pPr>
                      <a:r>
                        <a:rPr lang="en-US"/>
                        <a:t>0</a:t>
                      </a:r>
                      <a:endParaRPr/>
                    </a:p>
                  </a:txBody>
                  <a:tcPr marT="91425" marB="91425" marR="91425" marL="91425"/>
                </a:tc>
              </a:tr>
              <a:tr h="496800">
                <a:tc>
                  <a:txBody>
                    <a:bodyPr/>
                    <a:lstStyle/>
                    <a:p>
                      <a:pPr indent="0" lvl="0" marL="0" rtl="0" algn="l">
                        <a:spcBef>
                          <a:spcPts val="0"/>
                        </a:spcBef>
                        <a:spcAft>
                          <a:spcPts val="0"/>
                        </a:spcAft>
                        <a:buNone/>
                      </a:pPr>
                      <a:r>
                        <a:rPr lang="en-US"/>
                        <a:t>Michael Coney</a:t>
                      </a:r>
                      <a:endParaRPr/>
                    </a:p>
                  </a:txBody>
                  <a:tcPr marT="91425" marB="91425" marR="91425" marL="91425"/>
                </a:tc>
                <a:tc>
                  <a:txBody>
                    <a:bodyPr/>
                    <a:lstStyle/>
                    <a:p>
                      <a:pPr indent="0" lvl="0" marL="0" rtl="0" algn="l">
                        <a:spcBef>
                          <a:spcPts val="0"/>
                        </a:spcBef>
                        <a:spcAft>
                          <a:spcPts val="0"/>
                        </a:spcAft>
                        <a:buNone/>
                      </a:pPr>
                      <a:r>
                        <a:rPr lang="en-US"/>
                        <a:t>Father</a:t>
                      </a:r>
                      <a:endParaRPr/>
                    </a:p>
                  </a:txBody>
                  <a:tcPr marT="91425" marB="91425" marR="91425" marL="91425"/>
                </a:tc>
                <a:tc>
                  <a:txBody>
                    <a:bodyPr/>
                    <a:lstStyle/>
                    <a:p>
                      <a:pPr indent="0" lvl="0" marL="0" rtl="0" algn="ctr">
                        <a:spcBef>
                          <a:spcPts val="0"/>
                        </a:spcBef>
                        <a:spcAft>
                          <a:spcPts val="0"/>
                        </a:spcAft>
                        <a:buNone/>
                      </a:pPr>
                      <a:r>
                        <a:rPr lang="en-US"/>
                        <a:t>13</a:t>
                      </a:r>
                      <a:endParaRPr/>
                    </a:p>
                  </a:txBody>
                  <a:tcPr marT="91425" marB="91425" marR="91425" marL="91425"/>
                </a:tc>
              </a:tr>
              <a:tr h="496800">
                <a:tc>
                  <a:txBody>
                    <a:bodyPr/>
                    <a:lstStyle/>
                    <a:p>
                      <a:pPr indent="0" lvl="0" marL="0" rtl="0" algn="l">
                        <a:spcBef>
                          <a:spcPts val="0"/>
                        </a:spcBef>
                        <a:spcAft>
                          <a:spcPts val="0"/>
                        </a:spcAft>
                        <a:buNone/>
                      </a:pPr>
                      <a:r>
                        <a:rPr lang="en-US"/>
                        <a:t>Linda Coney</a:t>
                      </a:r>
                      <a:endParaRPr/>
                    </a:p>
                  </a:txBody>
                  <a:tcPr marT="91425" marB="91425" marR="91425" marL="91425"/>
                </a:tc>
                <a:tc>
                  <a:txBody>
                    <a:bodyPr/>
                    <a:lstStyle/>
                    <a:p>
                      <a:pPr indent="0" lvl="0" marL="0" rtl="0" algn="l">
                        <a:spcBef>
                          <a:spcPts val="0"/>
                        </a:spcBef>
                        <a:spcAft>
                          <a:spcPts val="0"/>
                        </a:spcAft>
                        <a:buNone/>
                      </a:pPr>
                      <a:r>
                        <a:rPr lang="en-US"/>
                        <a:t>Mother</a:t>
                      </a:r>
                      <a:endParaRPr/>
                    </a:p>
                  </a:txBody>
                  <a:tcPr marT="91425" marB="91425" marR="91425" marL="91425"/>
                </a:tc>
                <a:tc>
                  <a:txBody>
                    <a:bodyPr/>
                    <a:lstStyle/>
                    <a:p>
                      <a:pPr indent="0" lvl="0" marL="0" rtl="0" algn="ctr">
                        <a:spcBef>
                          <a:spcPts val="0"/>
                        </a:spcBef>
                        <a:spcAft>
                          <a:spcPts val="0"/>
                        </a:spcAft>
                        <a:buNone/>
                      </a:pPr>
                      <a:r>
                        <a:rPr lang="en-US"/>
                        <a:t>13</a:t>
                      </a:r>
                      <a:endParaRPr/>
                    </a:p>
                  </a:txBody>
                  <a:tcPr marT="91425" marB="91425" marR="91425" marL="91425"/>
                </a:tc>
              </a:tr>
            </a:tbl>
          </a:graphicData>
        </a:graphic>
      </p:graphicFrame>
      <p:sp>
        <p:nvSpPr>
          <p:cNvPr id="562" name="Google Shape;562;p68"/>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563" name="Google Shape;563;p68"/>
          <p:cNvSpPr txBox="1"/>
          <p:nvPr/>
        </p:nvSpPr>
        <p:spPr>
          <a:xfrm>
            <a:off x="3332675" y="5004925"/>
            <a:ext cx="5523600" cy="6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Table was generated after manually verifying the various links that had one of the keyword “Amy”, “Coney” or “Barrett”</a:t>
            </a:r>
            <a:endParaRPr>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9"/>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Successfully Archived pages that are currently </a:t>
            </a:r>
            <a:r>
              <a:rPr lang="en-US"/>
              <a:t>unavailable</a:t>
            </a:r>
            <a:endParaRPr/>
          </a:p>
          <a:p>
            <a:pPr indent="0" lvl="0" marL="0" rtl="0" algn="l">
              <a:spcBef>
                <a:spcPts val="0"/>
              </a:spcBef>
              <a:spcAft>
                <a:spcPts val="0"/>
              </a:spcAft>
              <a:buNone/>
            </a:pPr>
            <a:r>
              <a:t/>
            </a:r>
            <a:endParaRPr/>
          </a:p>
        </p:txBody>
      </p:sp>
      <p:sp>
        <p:nvSpPr>
          <p:cNvPr id="570" name="Google Shape;570;p69"/>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1" name="Google Shape;571;p69"/>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572" name="Google Shape;572;p69"/>
          <p:cNvSpPr txBox="1"/>
          <p:nvPr/>
        </p:nvSpPr>
        <p:spPr>
          <a:xfrm>
            <a:off x="439625" y="1336525"/>
            <a:ext cx="10174800" cy="49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oboto Mono"/>
                <a:ea typeface="Roboto Mono"/>
                <a:cs typeface="Roboto Mono"/>
                <a:sym typeface="Roboto Mono"/>
              </a:rPr>
              <a:t>&gt; </a:t>
            </a:r>
            <a:r>
              <a:rPr lang="en-US">
                <a:latin typeface="Roboto Mono"/>
                <a:ea typeface="Roboto Mono"/>
                <a:cs typeface="Roboto Mono"/>
                <a:sym typeface="Roboto Mono"/>
              </a:rPr>
              <a:t>python3 checkInactive.py valid_distinct.txt &gt; inactive.txt; cat inactive.txt | wc -l</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   484</a:t>
            </a:r>
            <a:endParaRPr>
              <a:latin typeface="Roboto Mono"/>
              <a:ea typeface="Roboto Mono"/>
              <a:cs typeface="Roboto Mono"/>
              <a:sym typeface="Roboto Mono"/>
            </a:endParaRPr>
          </a:p>
          <a:p>
            <a:pPr indent="0" lvl="0" marL="0" rtl="0" algn="l">
              <a:lnSpc>
                <a:spcPct val="115000"/>
              </a:lnSpc>
              <a:spcBef>
                <a:spcPts val="0"/>
              </a:spcBef>
              <a:spcAft>
                <a:spcPts val="0"/>
              </a:spcAft>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&gt; cat inactive.txt | head -n 5</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http://www.peopleofpraise.org/news/wp-content/themes/gridline_lite/js/functions.js</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http://www.peopleofpraise.org/media/thevine/2008-10-11-vine-and-branches.pdf</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http://www.peopleofpraise.org/pdfsize/pdf/V&amp;B%20Winter%202018%20web.pdf.300x.jpg</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http://www.peopleofpraise.org/thevine/issues/2008-05-vine-and-branches.pdf</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http://www.peopleofpraise.org/media/index.js</a:t>
            </a:r>
            <a:endParaRPr>
              <a:latin typeface="Roboto Mono"/>
              <a:ea typeface="Roboto Mono"/>
              <a:cs typeface="Roboto Mono"/>
              <a:sym typeface="Roboto Mono"/>
            </a:endParaRPr>
          </a:p>
          <a:p>
            <a:pPr indent="0" lvl="0" marL="0" rtl="0" algn="l">
              <a:lnSpc>
                <a:spcPct val="115000"/>
              </a:lnSpc>
              <a:spcBef>
                <a:spcPts val="0"/>
              </a:spcBef>
              <a:spcAft>
                <a:spcPts val="0"/>
              </a:spcAft>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&gt; cat inactive.txt | grep -v “(jpg|png|gif|js|css)/?$” &gt; final.txt; cat final.txt | wc -l</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   289</a:t>
            </a:r>
            <a:endParaRPr>
              <a:latin typeface="Roboto Mono"/>
              <a:ea typeface="Roboto Mono"/>
              <a:cs typeface="Roboto Mono"/>
              <a:sym typeface="Roboto Mono"/>
            </a:endParaRPr>
          </a:p>
          <a:p>
            <a:pPr indent="0" lvl="0" marL="0" rtl="0" algn="l">
              <a:lnSpc>
                <a:spcPct val="115000"/>
              </a:lnSpc>
              <a:spcBef>
                <a:spcPts val="0"/>
              </a:spcBef>
              <a:spcAft>
                <a:spcPts val="0"/>
              </a:spcAft>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&gt; cat final.txt | head -n 5</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http://www.peopleofpraise.org/media/thevine/2008-10-11-vine-and-branches.pdf</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http://www.peopleofpraise.org/news/?cat=30</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http://www.peopleofpraise.org/thevine/issues/2008-05-vine-and-branches.pdf</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http://www.peopleofpraise.org/news/?cat=19</a:t>
            </a:r>
            <a:endParaRPr>
              <a:latin typeface="Roboto Mono"/>
              <a:ea typeface="Roboto Mono"/>
              <a:cs typeface="Roboto Mono"/>
              <a:sym typeface="Roboto Mono"/>
            </a:endParaRPr>
          </a:p>
          <a:p>
            <a:pPr indent="0" lvl="0" marL="0" rtl="0" algn="l">
              <a:lnSpc>
                <a:spcPct val="115000"/>
              </a:lnSpc>
              <a:spcBef>
                <a:spcPts val="0"/>
              </a:spcBef>
              <a:spcAft>
                <a:spcPts val="0"/>
              </a:spcAft>
              <a:buNone/>
            </a:pPr>
            <a:r>
              <a:rPr lang="en-US">
                <a:latin typeface="Roboto Mono"/>
                <a:ea typeface="Roboto Mono"/>
                <a:cs typeface="Roboto Mono"/>
                <a:sym typeface="Roboto Mono"/>
              </a:rPr>
              <a:t>http://www.peopleofpraise.org/news/?p=5454</a:t>
            </a:r>
            <a:endParaRPr>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0"/>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7 references to Amy Barrett found in archived pages</a:t>
            </a:r>
            <a:endParaRPr/>
          </a:p>
        </p:txBody>
      </p:sp>
      <p:sp>
        <p:nvSpPr>
          <p:cNvPr id="579" name="Google Shape;579;p70"/>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80" name="Google Shape;580;p70"/>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581" name="Google Shape;581;p70"/>
          <p:cNvSpPr txBox="1"/>
          <p:nvPr/>
        </p:nvSpPr>
        <p:spPr>
          <a:xfrm>
            <a:off x="210075" y="1336525"/>
            <a:ext cx="11982000" cy="16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Roboto Mono"/>
                <a:ea typeface="Roboto Mono"/>
                <a:cs typeface="Roboto Mono"/>
                <a:sym typeface="Roboto Mono"/>
              </a:rPr>
              <a:t>&gt; cat inactive.py | grep pdf &gt; pdf.txt; cat pdf.txt | wc -l</a:t>
            </a:r>
            <a:endParaRPr sz="1300">
              <a:latin typeface="Roboto Mono"/>
              <a:ea typeface="Roboto Mono"/>
              <a:cs typeface="Roboto Mono"/>
              <a:sym typeface="Roboto Mono"/>
            </a:endParaRPr>
          </a:p>
          <a:p>
            <a:pPr indent="0" lvl="0" marL="0" rtl="0" algn="l">
              <a:lnSpc>
                <a:spcPct val="115000"/>
              </a:lnSpc>
              <a:spcBef>
                <a:spcPts val="0"/>
              </a:spcBef>
              <a:spcAft>
                <a:spcPts val="0"/>
              </a:spcAft>
              <a:buNone/>
            </a:pPr>
            <a:r>
              <a:rPr lang="en-US" sz="1300">
                <a:latin typeface="Roboto Mono"/>
                <a:ea typeface="Roboto Mono"/>
                <a:cs typeface="Roboto Mono"/>
                <a:sym typeface="Roboto Mono"/>
              </a:rPr>
              <a:t>   102</a:t>
            </a:r>
            <a:endParaRPr sz="1300">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300">
              <a:latin typeface="Roboto Mono"/>
              <a:ea typeface="Roboto Mono"/>
              <a:cs typeface="Roboto Mono"/>
              <a:sym typeface="Roboto Mono"/>
            </a:endParaRPr>
          </a:p>
          <a:p>
            <a:pPr indent="0" lvl="0" marL="0" rtl="0" algn="l">
              <a:spcBef>
                <a:spcPts val="0"/>
              </a:spcBef>
              <a:spcAft>
                <a:spcPts val="0"/>
              </a:spcAft>
              <a:buNone/>
            </a:pPr>
            <a:r>
              <a:rPr lang="en-US" sz="1300">
                <a:latin typeface="Roboto Mono"/>
                <a:ea typeface="Roboto Mono"/>
                <a:cs typeface="Roboto Mono"/>
                <a:sym typeface="Roboto Mono"/>
              </a:rPr>
              <a:t>&gt; cat pdf.txt | head -n 2</a:t>
            </a:r>
            <a:endParaRPr sz="1300">
              <a:latin typeface="Roboto Mono"/>
              <a:ea typeface="Roboto Mono"/>
              <a:cs typeface="Roboto Mono"/>
              <a:sym typeface="Roboto Mono"/>
            </a:endParaRPr>
          </a:p>
          <a:p>
            <a:pPr indent="0" lvl="0" marL="0" rtl="0" algn="l">
              <a:spcBef>
                <a:spcPts val="0"/>
              </a:spcBef>
              <a:spcAft>
                <a:spcPts val="0"/>
              </a:spcAft>
              <a:buNone/>
            </a:pPr>
            <a:r>
              <a:rPr lang="en-US" sz="1300">
                <a:latin typeface="Roboto Mono"/>
                <a:ea typeface="Roboto Mono"/>
                <a:cs typeface="Roboto Mono"/>
                <a:sym typeface="Roboto Mono"/>
              </a:rPr>
              <a:t>http://web.archive.org/web/20151018030811id_/http://peopleofpraise.org/media/thevine/2011-winter-vine-and-branches.pdf</a:t>
            </a:r>
            <a:endParaRPr sz="1300">
              <a:latin typeface="Roboto Mono"/>
              <a:ea typeface="Roboto Mono"/>
              <a:cs typeface="Roboto Mono"/>
              <a:sym typeface="Roboto Mono"/>
            </a:endParaRPr>
          </a:p>
          <a:p>
            <a:pPr indent="0" lvl="0" marL="0" rtl="0" algn="l">
              <a:spcBef>
                <a:spcPts val="0"/>
              </a:spcBef>
              <a:spcAft>
                <a:spcPts val="0"/>
              </a:spcAft>
              <a:buNone/>
            </a:pPr>
            <a:r>
              <a:rPr lang="en-US" sz="1300">
                <a:latin typeface="Roboto Mono"/>
                <a:ea typeface="Roboto Mono"/>
                <a:cs typeface="Roboto Mono"/>
                <a:sym typeface="Roboto Mono"/>
              </a:rPr>
              <a:t>http://web.archive.org/web/20151018031423id_/http://peopleofpraise.org/media/thevine/2012-summer-vine-and-branches.pdf</a:t>
            </a:r>
            <a:endParaRPr sz="1300">
              <a:latin typeface="Roboto Mono"/>
              <a:ea typeface="Roboto Mono"/>
              <a:cs typeface="Roboto Mono"/>
              <a:sym typeface="Roboto Mono"/>
            </a:endParaRPr>
          </a:p>
        </p:txBody>
      </p:sp>
      <p:graphicFrame>
        <p:nvGraphicFramePr>
          <p:cNvPr id="582" name="Google Shape;582;p70"/>
          <p:cNvGraphicFramePr/>
          <p:nvPr/>
        </p:nvGraphicFramePr>
        <p:xfrm>
          <a:off x="950975" y="3034263"/>
          <a:ext cx="3000000" cy="3000000"/>
        </p:xfrm>
        <a:graphic>
          <a:graphicData uri="http://schemas.openxmlformats.org/drawingml/2006/table">
            <a:tbl>
              <a:tblPr>
                <a:noFill/>
                <a:tableStyleId>{94EC4E01-FEE1-4F30-AA27-494439268489}</a:tableStyleId>
              </a:tblPr>
              <a:tblGrid>
                <a:gridCol w="3429000"/>
                <a:gridCol w="3429000"/>
                <a:gridCol w="3429000"/>
              </a:tblGrid>
              <a:tr h="545050">
                <a:tc>
                  <a:txBody>
                    <a:bodyPr/>
                    <a:lstStyle/>
                    <a:p>
                      <a:pPr indent="0" lvl="0" marL="0" rtl="0" algn="ctr">
                        <a:spcBef>
                          <a:spcPts val="0"/>
                        </a:spcBef>
                        <a:spcAft>
                          <a:spcPts val="0"/>
                        </a:spcAft>
                        <a:buNone/>
                      </a:pPr>
                      <a:r>
                        <a:rPr b="1" lang="en-US" sz="1600"/>
                        <a:t>Person</a:t>
                      </a:r>
                      <a:endParaRPr b="1" sz="16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1600"/>
                        <a:t>Relationship</a:t>
                      </a:r>
                      <a:endParaRPr b="1"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1600"/>
                        <a:t>Count of References</a:t>
                      </a:r>
                      <a:endParaRPr b="1" sz="1600"/>
                    </a:p>
                  </a:txBody>
                  <a:tcPr marT="91425" marB="91425" marR="91425" marL="91425">
                    <a:lnL cap="flat" cmpd="sng" w="9525">
                      <a:solidFill>
                        <a:srgbClr val="9E9E9E"/>
                      </a:solidFill>
                      <a:prstDash val="solid"/>
                      <a:round/>
                      <a:headEnd len="sm" w="sm" type="none"/>
                      <a:tailEnd len="sm" w="sm" type="none"/>
                    </a:lnL>
                  </a:tcPr>
                </a:tc>
              </a:tr>
              <a:tr h="496800">
                <a:tc>
                  <a:txBody>
                    <a:bodyPr/>
                    <a:lstStyle/>
                    <a:p>
                      <a:pPr indent="0" lvl="0" marL="0" rtl="0" algn="l">
                        <a:spcBef>
                          <a:spcPts val="0"/>
                        </a:spcBef>
                        <a:spcAft>
                          <a:spcPts val="0"/>
                        </a:spcAft>
                        <a:buNone/>
                      </a:pPr>
                      <a:r>
                        <a:rPr lang="en-US"/>
                        <a:t>Amy Coney Barrett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Self</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7</a:t>
                      </a:r>
                      <a:endParaRPr/>
                    </a:p>
                  </a:txBody>
                  <a:tcPr marT="91425" marB="91425" marR="91425" marL="91425">
                    <a:lnL cap="flat" cmpd="sng" w="9525">
                      <a:solidFill>
                        <a:srgbClr val="9E9E9E"/>
                      </a:solidFill>
                      <a:prstDash val="solid"/>
                      <a:round/>
                      <a:headEnd len="sm" w="sm" type="none"/>
                      <a:tailEnd len="sm" w="sm" type="none"/>
                    </a:lnL>
                  </a:tcPr>
                </a:tc>
              </a:tr>
              <a:tr h="496800">
                <a:tc>
                  <a:txBody>
                    <a:bodyPr/>
                    <a:lstStyle/>
                    <a:p>
                      <a:pPr indent="0" lvl="0" marL="0" rtl="0" algn="l">
                        <a:spcBef>
                          <a:spcPts val="0"/>
                        </a:spcBef>
                        <a:spcAft>
                          <a:spcPts val="0"/>
                        </a:spcAft>
                        <a:buNone/>
                      </a:pPr>
                      <a:r>
                        <a:rPr lang="en-US"/>
                        <a:t>Jesse Barrett</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Husband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6</a:t>
                      </a:r>
                      <a:endParaRPr/>
                    </a:p>
                  </a:txBody>
                  <a:tcPr marT="91425" marB="91425" marR="91425" marL="91425">
                    <a:lnL cap="flat" cmpd="sng" w="9525">
                      <a:solidFill>
                        <a:srgbClr val="9E9E9E"/>
                      </a:solidFill>
                      <a:prstDash val="solid"/>
                      <a:round/>
                      <a:headEnd len="sm" w="sm" type="none"/>
                      <a:tailEnd len="sm" w="sm" type="none"/>
                    </a:lnL>
                  </a:tcPr>
                </a:tc>
              </a:tr>
              <a:tr h="496800">
                <a:tc>
                  <a:txBody>
                    <a:bodyPr/>
                    <a:lstStyle/>
                    <a:p>
                      <a:pPr indent="0" lvl="0" marL="0" rtl="0" algn="l">
                        <a:spcBef>
                          <a:spcPts val="0"/>
                        </a:spcBef>
                        <a:spcAft>
                          <a:spcPts val="0"/>
                        </a:spcAft>
                        <a:buNone/>
                      </a:pPr>
                      <a:r>
                        <a:rPr lang="en-US"/>
                        <a:t>Michael Coney</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Father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36</a:t>
                      </a:r>
                      <a:endParaRPr/>
                    </a:p>
                  </a:txBody>
                  <a:tcPr marT="91425" marB="91425" marR="91425" marL="91425">
                    <a:lnL cap="flat" cmpd="sng" w="9525">
                      <a:solidFill>
                        <a:srgbClr val="9E9E9E"/>
                      </a:solidFill>
                      <a:prstDash val="solid"/>
                      <a:round/>
                      <a:headEnd len="sm" w="sm" type="none"/>
                      <a:tailEnd len="sm" w="sm" type="none"/>
                    </a:lnL>
                  </a:tcPr>
                </a:tc>
              </a:tr>
              <a:tr h="496800">
                <a:tc>
                  <a:txBody>
                    <a:bodyPr/>
                    <a:lstStyle/>
                    <a:p>
                      <a:pPr indent="0" lvl="0" marL="0" rtl="0" algn="l">
                        <a:spcBef>
                          <a:spcPts val="0"/>
                        </a:spcBef>
                        <a:spcAft>
                          <a:spcPts val="0"/>
                        </a:spcAft>
                        <a:buNone/>
                      </a:pPr>
                      <a:r>
                        <a:rPr lang="en-US"/>
                        <a:t>Linda Coney</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a:t>Mother</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583" name="Google Shape;583;p70"/>
          <p:cNvSpPr txBox="1"/>
          <p:nvPr/>
        </p:nvSpPr>
        <p:spPr>
          <a:xfrm>
            <a:off x="3334200" y="5647575"/>
            <a:ext cx="5523600" cy="6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Table was generated after manually verifying the archived content for keywords “Amy”, “Coney” or “Barrett”</a:t>
            </a:r>
            <a:endParaRPr>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1"/>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Image snippet of 3 of the 7 references </a:t>
            </a:r>
            <a:endParaRPr/>
          </a:p>
        </p:txBody>
      </p:sp>
      <p:sp>
        <p:nvSpPr>
          <p:cNvPr id="590" name="Google Shape;590;p71"/>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1" name="Google Shape;591;p71"/>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pic>
        <p:nvPicPr>
          <p:cNvPr id="592" name="Google Shape;592;p71"/>
          <p:cNvPicPr preferRelativeResize="0"/>
          <p:nvPr/>
        </p:nvPicPr>
        <p:blipFill>
          <a:blip r:embed="rId3">
            <a:alphaModFix/>
          </a:blip>
          <a:stretch>
            <a:fillRect/>
          </a:stretch>
        </p:blipFill>
        <p:spPr>
          <a:xfrm>
            <a:off x="439625" y="2258163"/>
            <a:ext cx="3677625" cy="2341675"/>
          </a:xfrm>
          <a:prstGeom prst="rect">
            <a:avLst/>
          </a:prstGeom>
          <a:noFill/>
          <a:ln>
            <a:noFill/>
          </a:ln>
        </p:spPr>
      </p:pic>
      <p:sp>
        <p:nvSpPr>
          <p:cNvPr id="593" name="Google Shape;593;p71"/>
          <p:cNvSpPr txBox="1"/>
          <p:nvPr/>
        </p:nvSpPr>
        <p:spPr>
          <a:xfrm>
            <a:off x="501425" y="5418475"/>
            <a:ext cx="33447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http://web.archive.org/web/20151018015716id_/http://peopleofpraise.org/media/thevine/2010-03-vine-and-branches.pdf</a:t>
            </a:r>
            <a:endParaRPr sz="100">
              <a:latin typeface="Century Gothic"/>
              <a:ea typeface="Century Gothic"/>
              <a:cs typeface="Century Gothic"/>
              <a:sym typeface="Century Gothic"/>
            </a:endParaRPr>
          </a:p>
        </p:txBody>
      </p:sp>
      <p:pic>
        <p:nvPicPr>
          <p:cNvPr id="594" name="Google Shape;594;p71"/>
          <p:cNvPicPr preferRelativeResize="0"/>
          <p:nvPr/>
        </p:nvPicPr>
        <p:blipFill>
          <a:blip r:embed="rId4">
            <a:alphaModFix/>
          </a:blip>
          <a:stretch>
            <a:fillRect/>
          </a:stretch>
        </p:blipFill>
        <p:spPr>
          <a:xfrm>
            <a:off x="4117263" y="1837787"/>
            <a:ext cx="3344575" cy="2971949"/>
          </a:xfrm>
          <a:prstGeom prst="rect">
            <a:avLst/>
          </a:prstGeom>
          <a:noFill/>
          <a:ln>
            <a:noFill/>
          </a:ln>
        </p:spPr>
      </p:pic>
      <p:sp>
        <p:nvSpPr>
          <p:cNvPr id="595" name="Google Shape;595;p71"/>
          <p:cNvSpPr txBox="1"/>
          <p:nvPr/>
        </p:nvSpPr>
        <p:spPr>
          <a:xfrm>
            <a:off x="4117188" y="5418475"/>
            <a:ext cx="33447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http://web.archive.org/web/20151018072823id_/http://peopleofpraise.org/media/thevine/2008-12-vine-and-branches.pdf</a:t>
            </a:r>
            <a:endParaRPr sz="1200">
              <a:latin typeface="Century Gothic"/>
              <a:ea typeface="Century Gothic"/>
              <a:cs typeface="Century Gothic"/>
              <a:sym typeface="Century Gothic"/>
            </a:endParaRPr>
          </a:p>
        </p:txBody>
      </p:sp>
      <p:pic>
        <p:nvPicPr>
          <p:cNvPr id="596" name="Google Shape;596;p71"/>
          <p:cNvPicPr preferRelativeResize="0"/>
          <p:nvPr/>
        </p:nvPicPr>
        <p:blipFill>
          <a:blip r:embed="rId5">
            <a:alphaModFix/>
          </a:blip>
          <a:stretch>
            <a:fillRect/>
          </a:stretch>
        </p:blipFill>
        <p:spPr>
          <a:xfrm>
            <a:off x="7626638" y="1336526"/>
            <a:ext cx="4425313" cy="3974477"/>
          </a:xfrm>
          <a:prstGeom prst="rect">
            <a:avLst/>
          </a:prstGeom>
          <a:noFill/>
          <a:ln>
            <a:noFill/>
          </a:ln>
        </p:spPr>
      </p:pic>
      <p:sp>
        <p:nvSpPr>
          <p:cNvPr id="597" name="Google Shape;597;p71"/>
          <p:cNvSpPr txBox="1"/>
          <p:nvPr/>
        </p:nvSpPr>
        <p:spPr>
          <a:xfrm>
            <a:off x="7626650" y="5418475"/>
            <a:ext cx="4425300" cy="69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http://web.archive.org/web/20071028065558id_/http://www.peopleofpraise.org/thevine/issues/2006-05-vine-and-branches.pdf</a:t>
            </a:r>
            <a:endParaRPr sz="1200">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2800">
                <a:solidFill>
                  <a:srgbClr val="000000"/>
                </a:solidFill>
                <a:latin typeface="Arial"/>
                <a:ea typeface="Arial"/>
                <a:cs typeface="Arial"/>
                <a:sym typeface="Arial"/>
              </a:rPr>
              <a:t>People of Praise is a charismatic Christian community</a:t>
            </a:r>
            <a:endParaRPr sz="2800"/>
          </a:p>
        </p:txBody>
      </p:sp>
      <p:sp>
        <p:nvSpPr>
          <p:cNvPr id="324" name="Google Shape;324;p45"/>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7F7F7F"/>
                </a:solidFill>
              </a:rPr>
              <a:t>‹#›</a:t>
            </a:fld>
            <a:endParaRPr>
              <a:solidFill>
                <a:srgbClr val="7F7F7F"/>
              </a:solidFill>
            </a:endParaRPr>
          </a:p>
        </p:txBody>
      </p:sp>
      <p:sp>
        <p:nvSpPr>
          <p:cNvPr id="325" name="Google Shape;325;p45"/>
          <p:cNvSpPr txBox="1"/>
          <p:nvPr>
            <p:ph idx="4294967295" type="body"/>
          </p:nvPr>
        </p:nvSpPr>
        <p:spPr>
          <a:xfrm>
            <a:off x="4952225" y="1877700"/>
            <a:ext cx="7054200" cy="3102600"/>
          </a:xfrm>
          <a:prstGeom prst="rect">
            <a:avLst/>
          </a:prstGeom>
          <a:noFill/>
          <a:ln>
            <a:noFill/>
          </a:ln>
        </p:spPr>
        <p:txBody>
          <a:bodyPr anchorCtr="0" anchor="t" bIns="45700" lIns="91425" spcFirstLastPara="1" rIns="91425" wrap="square" tIns="45700">
            <a:noAutofit/>
          </a:bodyPr>
          <a:lstStyle/>
          <a:p>
            <a:pPr indent="-304800" lvl="0" marL="342900" marR="0" rtl="0" algn="l">
              <a:lnSpc>
                <a:spcPct val="90000"/>
              </a:lnSpc>
              <a:spcBef>
                <a:spcPts val="1000"/>
              </a:spcBef>
              <a:spcAft>
                <a:spcPts val="0"/>
              </a:spcAft>
              <a:buClr>
                <a:schemeClr val="accent1"/>
              </a:buClr>
              <a:buSzPts val="1400"/>
              <a:buFont typeface="Noto Sans Symbols"/>
              <a:buChar char="▪"/>
            </a:pPr>
            <a:r>
              <a:rPr lang="en-US" sz="1400"/>
              <a:t>Established in 1971</a:t>
            </a:r>
            <a:endParaRPr sz="1400"/>
          </a:p>
          <a:p>
            <a:pPr indent="-304800" lvl="0" marL="342900" marR="0" rtl="0" algn="l">
              <a:lnSpc>
                <a:spcPct val="90000"/>
              </a:lnSpc>
              <a:spcBef>
                <a:spcPts val="1000"/>
              </a:spcBef>
              <a:spcAft>
                <a:spcPts val="0"/>
              </a:spcAft>
              <a:buClr>
                <a:schemeClr val="accent1"/>
              </a:buClr>
              <a:buSzPts val="1400"/>
              <a:buFont typeface="Noto Sans Symbols"/>
              <a:buChar char="▪"/>
            </a:pPr>
            <a:r>
              <a:rPr lang="en-US" sz="1400">
                <a:solidFill>
                  <a:srgbClr val="7F7F7F"/>
                </a:solidFill>
                <a:highlight>
                  <a:srgbClr val="FFFFFF"/>
                </a:highlight>
              </a:rPr>
              <a:t>Is a network of lay Christian intentional communities.</a:t>
            </a:r>
            <a:endParaRPr sz="1400">
              <a:solidFill>
                <a:srgbClr val="7F7F7F"/>
              </a:solidFill>
              <a:highlight>
                <a:srgbClr val="FFFFFF"/>
              </a:highlight>
            </a:endParaRPr>
          </a:p>
          <a:p>
            <a:pPr indent="-304800" lvl="0" marL="342900" marR="0" rtl="0" algn="l">
              <a:lnSpc>
                <a:spcPct val="90000"/>
              </a:lnSpc>
              <a:spcBef>
                <a:spcPts val="1000"/>
              </a:spcBef>
              <a:spcAft>
                <a:spcPts val="0"/>
              </a:spcAft>
              <a:buClr>
                <a:schemeClr val="accent1"/>
              </a:buClr>
              <a:buSzPts val="1400"/>
              <a:buFont typeface="Noto Sans Symbols"/>
              <a:buChar char="▪"/>
            </a:pPr>
            <a:r>
              <a:rPr lang="en-US" sz="1400">
                <a:highlight>
                  <a:srgbClr val="FFFFFF"/>
                </a:highlight>
              </a:rPr>
              <a:t>1700+ members</a:t>
            </a:r>
            <a:endParaRPr sz="1400">
              <a:highlight>
                <a:srgbClr val="FFFFFF"/>
              </a:highlight>
            </a:endParaRPr>
          </a:p>
          <a:p>
            <a:pPr indent="-304800" lvl="0" marL="342900" marR="0" rtl="0" algn="l">
              <a:lnSpc>
                <a:spcPct val="90000"/>
              </a:lnSpc>
              <a:spcBef>
                <a:spcPts val="1000"/>
              </a:spcBef>
              <a:spcAft>
                <a:spcPts val="0"/>
              </a:spcAft>
              <a:buClr>
                <a:schemeClr val="accent1"/>
              </a:buClr>
              <a:buSzPts val="1400"/>
              <a:buFont typeface="Noto Sans Symbols"/>
              <a:buChar char="▪"/>
            </a:pPr>
            <a:r>
              <a:rPr lang="en-US" sz="1400">
                <a:highlight>
                  <a:srgbClr val="FFFFFF"/>
                </a:highlight>
              </a:rPr>
              <a:t>22 branches in 17 states across the US</a:t>
            </a:r>
            <a:endParaRPr sz="1400">
              <a:highlight>
                <a:srgbClr val="FFFFFF"/>
              </a:highlight>
            </a:endParaRPr>
          </a:p>
          <a:p>
            <a:pPr indent="-304800" lvl="0" marL="342900" marR="0" rtl="0" algn="l">
              <a:lnSpc>
                <a:spcPct val="90000"/>
              </a:lnSpc>
              <a:spcBef>
                <a:spcPts val="1000"/>
              </a:spcBef>
              <a:spcAft>
                <a:spcPts val="0"/>
              </a:spcAft>
              <a:buClr>
                <a:schemeClr val="accent1"/>
              </a:buClr>
              <a:buSzPts val="1400"/>
              <a:buFont typeface="Noto Sans Symbols"/>
              <a:buChar char="▪"/>
            </a:pPr>
            <a:r>
              <a:rPr lang="en-US" sz="1400"/>
              <a:t>Web </a:t>
            </a:r>
            <a:r>
              <a:rPr lang="en-US" sz="1400"/>
              <a:t>presence</a:t>
            </a:r>
            <a:endParaRPr sz="1400"/>
          </a:p>
          <a:p>
            <a:pPr indent="-203200" lvl="1" marL="685800" marR="0" rtl="0" algn="l">
              <a:lnSpc>
                <a:spcPct val="90000"/>
              </a:lnSpc>
              <a:spcBef>
                <a:spcPts val="1000"/>
              </a:spcBef>
              <a:spcAft>
                <a:spcPts val="0"/>
              </a:spcAft>
              <a:buSzPts val="1400"/>
              <a:buChar char="▪"/>
            </a:pPr>
            <a:r>
              <a:rPr lang="en-US" sz="1400"/>
              <a:t>Facebook - </a:t>
            </a:r>
            <a:r>
              <a:rPr lang="en-US" sz="1400" u="sng">
                <a:solidFill>
                  <a:schemeClr val="hlink"/>
                </a:solidFill>
                <a:hlinkClick r:id="rId3"/>
              </a:rPr>
              <a:t>https://www.facebook.com/thevinepop</a:t>
            </a:r>
            <a:endParaRPr sz="1400"/>
          </a:p>
          <a:p>
            <a:pPr indent="-203200" lvl="1" marL="685800" marR="0" rtl="0" algn="l">
              <a:lnSpc>
                <a:spcPct val="90000"/>
              </a:lnSpc>
              <a:spcBef>
                <a:spcPts val="1000"/>
              </a:spcBef>
              <a:spcAft>
                <a:spcPts val="0"/>
              </a:spcAft>
              <a:buSzPts val="1400"/>
              <a:buChar char="▪"/>
            </a:pPr>
            <a:r>
              <a:rPr lang="en-US" sz="1400"/>
              <a:t>Twitter - </a:t>
            </a:r>
            <a:r>
              <a:rPr lang="en-US" sz="1400" u="sng">
                <a:solidFill>
                  <a:schemeClr val="hlink"/>
                </a:solidFill>
                <a:hlinkClick r:id="rId4"/>
              </a:rPr>
              <a:t>https://twitter.com/peopleofpraise</a:t>
            </a:r>
            <a:endParaRPr sz="1400"/>
          </a:p>
          <a:p>
            <a:pPr indent="-203200" lvl="1" marL="685800" marR="0" rtl="0" algn="l">
              <a:lnSpc>
                <a:spcPct val="90000"/>
              </a:lnSpc>
              <a:spcBef>
                <a:spcPts val="1000"/>
              </a:spcBef>
              <a:spcAft>
                <a:spcPts val="0"/>
              </a:spcAft>
              <a:buSzPts val="1400"/>
              <a:buChar char="▪"/>
            </a:pPr>
            <a:r>
              <a:rPr lang="en-US" sz="1400"/>
              <a:t>LinkedIn - </a:t>
            </a:r>
            <a:r>
              <a:rPr lang="en-US" sz="1400" u="sng">
                <a:solidFill>
                  <a:schemeClr val="hlink"/>
                </a:solidFill>
                <a:hlinkClick r:id="rId5"/>
              </a:rPr>
              <a:t>https://www.linkedin.com/company/people-of-praise-inc</a:t>
            </a:r>
            <a:endParaRPr sz="1400"/>
          </a:p>
          <a:p>
            <a:pPr indent="-203200" lvl="1" marL="685800" marR="0" rtl="0" algn="l">
              <a:lnSpc>
                <a:spcPct val="90000"/>
              </a:lnSpc>
              <a:spcBef>
                <a:spcPts val="1000"/>
              </a:spcBef>
              <a:spcAft>
                <a:spcPts val="0"/>
              </a:spcAft>
              <a:buSzPts val="1400"/>
              <a:buChar char="▪"/>
            </a:pPr>
            <a:r>
              <a:rPr lang="en-US" sz="1400"/>
              <a:t>Website - </a:t>
            </a:r>
            <a:r>
              <a:rPr lang="en-US" sz="1400" u="sng">
                <a:solidFill>
                  <a:schemeClr val="hlink"/>
                </a:solidFill>
                <a:hlinkClick r:id="rId6"/>
              </a:rPr>
              <a:t>https://peopleofpraise.org/</a:t>
            </a:r>
            <a:endParaRPr sz="1400"/>
          </a:p>
        </p:txBody>
      </p:sp>
      <p:sp>
        <p:nvSpPr>
          <p:cNvPr id="326" name="Google Shape;326;p45"/>
          <p:cNvSpPr txBox="1"/>
          <p:nvPr/>
        </p:nvSpPr>
        <p:spPr>
          <a:xfrm>
            <a:off x="134825" y="4845425"/>
            <a:ext cx="48174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https://peopleofpraise.org/</a:t>
            </a:r>
            <a:endParaRPr>
              <a:latin typeface="Century Gothic"/>
              <a:ea typeface="Century Gothic"/>
              <a:cs typeface="Century Gothic"/>
              <a:sym typeface="Century Gothic"/>
            </a:endParaRPr>
          </a:p>
        </p:txBody>
      </p:sp>
      <p:pic>
        <p:nvPicPr>
          <p:cNvPr id="327" name="Google Shape;327;p45"/>
          <p:cNvPicPr preferRelativeResize="0"/>
          <p:nvPr/>
        </p:nvPicPr>
        <p:blipFill rotWithShape="1">
          <a:blip r:embed="rId7">
            <a:alphaModFix/>
          </a:blip>
          <a:srcRect b="0" l="11191" r="9095" t="0"/>
          <a:stretch/>
        </p:blipFill>
        <p:spPr>
          <a:xfrm>
            <a:off x="287425" y="1921200"/>
            <a:ext cx="4651500" cy="3015600"/>
          </a:xfrm>
          <a:prstGeom prst="rect">
            <a:avLst/>
          </a:prstGeom>
          <a:noFill/>
          <a:ln>
            <a:noFill/>
          </a:ln>
        </p:spPr>
      </p:pic>
      <p:sp>
        <p:nvSpPr>
          <p:cNvPr id="328" name="Google Shape;328;p45"/>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2"/>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Summary</a:t>
            </a:r>
            <a:endParaRPr/>
          </a:p>
        </p:txBody>
      </p:sp>
      <p:sp>
        <p:nvSpPr>
          <p:cNvPr id="604" name="Google Shape;604;p72"/>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05" name="Google Shape;605;p72"/>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606" name="Google Shape;606;p72"/>
          <p:cNvSpPr txBox="1"/>
          <p:nvPr/>
        </p:nvSpPr>
        <p:spPr>
          <a:xfrm>
            <a:off x="439625" y="1618725"/>
            <a:ext cx="9952200" cy="44520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Amy Barrett and her husband do not have an official Twitter account, so any analysis on their tweets could not be conducted.</a:t>
            </a:r>
            <a:endParaRPr sz="2000">
              <a:latin typeface="Century Gothic"/>
              <a:ea typeface="Century Gothic"/>
              <a:cs typeface="Century Gothic"/>
              <a:sym typeface="Century Gothic"/>
            </a:endParaRPr>
          </a:p>
          <a:p>
            <a:pPr indent="-355600" lvl="0" marL="457200" rtl="0" algn="just">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The group’s official twitter account is not famous enough to be archived frequently, so deleted tweets, if any, were not found.</a:t>
            </a:r>
            <a:endParaRPr sz="2000">
              <a:latin typeface="Century Gothic"/>
              <a:ea typeface="Century Gothic"/>
              <a:cs typeface="Century Gothic"/>
              <a:sym typeface="Century Gothic"/>
            </a:endParaRPr>
          </a:p>
          <a:p>
            <a:pPr indent="-355600" lvl="0" marL="457200" rtl="0" algn="just">
              <a:lnSpc>
                <a:spcPct val="125000"/>
              </a:lnSpc>
              <a:spcBef>
                <a:spcPts val="0"/>
              </a:spcBef>
              <a:spcAft>
                <a:spcPts val="0"/>
              </a:spcAft>
              <a:buSzPts val="2000"/>
              <a:buFont typeface="Century Gothic"/>
              <a:buChar char="●"/>
            </a:pPr>
            <a:r>
              <a:rPr lang="en-US" sz="2000">
                <a:latin typeface="Century Gothic"/>
                <a:ea typeface="Century Gothic"/>
                <a:cs typeface="Century Gothic"/>
                <a:sym typeface="Century Gothic"/>
              </a:rPr>
              <a:t>No mention of Amy Barrett or her husband Jessie Barrett was found on the live version of the group’s website.</a:t>
            </a:r>
            <a:endParaRPr sz="2000">
              <a:latin typeface="Century Gothic"/>
              <a:ea typeface="Century Gothic"/>
              <a:cs typeface="Century Gothic"/>
              <a:sym typeface="Century Gothic"/>
            </a:endParaRPr>
          </a:p>
          <a:p>
            <a:pPr indent="-355600" lvl="0" marL="457200" rtl="0" algn="just">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Seven references to Amy Barrett and six references to Jessie Barrett were found to be deleted from the website.</a:t>
            </a:r>
            <a:endParaRPr sz="2000">
              <a:latin typeface="Century Gothic"/>
              <a:ea typeface="Century Gothic"/>
              <a:cs typeface="Century Gothic"/>
              <a:sym typeface="Century Gothic"/>
            </a:endParaRPr>
          </a:p>
          <a:p>
            <a:pPr indent="-355600" lvl="0" marL="457200" rtl="0" algn="just">
              <a:lnSpc>
                <a:spcPct val="115000"/>
              </a:lnSpc>
              <a:spcBef>
                <a:spcPts val="0"/>
              </a:spcBef>
              <a:spcAft>
                <a:spcPts val="0"/>
              </a:spcAft>
              <a:buSzPts val="2000"/>
              <a:buFont typeface="Century Gothic"/>
              <a:buChar char="●"/>
            </a:pPr>
            <a:r>
              <a:rPr lang="en-US" sz="2000">
                <a:latin typeface="Century Gothic"/>
                <a:ea typeface="Century Gothic"/>
                <a:cs typeface="Century Gothic"/>
                <a:sym typeface="Century Gothic"/>
              </a:rPr>
              <a:t>All the digital magazines were removed from the website. This could have been done to obfuscate the intent of only removing references to Amy Barrett.</a:t>
            </a:r>
            <a:endParaRPr sz="2000">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3"/>
          <p:cNvSpPr txBox="1"/>
          <p:nvPr>
            <p:ph type="title"/>
          </p:nvPr>
        </p:nvSpPr>
        <p:spPr>
          <a:xfrm>
            <a:off x="441140" y="2824126"/>
            <a:ext cx="11309700" cy="9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Backup Slides</a:t>
            </a:r>
            <a:endParaRPr/>
          </a:p>
        </p:txBody>
      </p:sp>
      <p:sp>
        <p:nvSpPr>
          <p:cNvPr id="613" name="Google Shape;613;p73"/>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4"/>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Script for getting the followers of a twitter account</a:t>
            </a:r>
            <a:endParaRPr/>
          </a:p>
        </p:txBody>
      </p:sp>
      <p:sp>
        <p:nvSpPr>
          <p:cNvPr id="620" name="Google Shape;620;p74"/>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21" name="Google Shape;621;p74"/>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622" name="Google Shape;622;p74"/>
          <p:cNvSpPr txBox="1"/>
          <p:nvPr/>
        </p:nvSpPr>
        <p:spPr>
          <a:xfrm>
            <a:off x="439625" y="1482300"/>
            <a:ext cx="9786900" cy="46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Century Gothic"/>
                <a:ea typeface="Century Gothic"/>
                <a:cs typeface="Century Gothic"/>
                <a:sym typeface="Century Gothic"/>
              </a:rPr>
              <a:t>import tweepy</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import sys</a:t>
            </a:r>
            <a:endParaRPr sz="1600">
              <a:latin typeface="Century Gothic"/>
              <a:ea typeface="Century Gothic"/>
              <a:cs typeface="Century Gothic"/>
              <a:sym typeface="Century Gothic"/>
            </a:endParaRPr>
          </a:p>
          <a:p>
            <a:pPr indent="0" lvl="0" marL="0" rtl="0" algn="l">
              <a:spcBef>
                <a:spcPts val="0"/>
              </a:spcBef>
              <a:spcAft>
                <a:spcPts val="0"/>
              </a:spcAft>
              <a:buNone/>
            </a:pPr>
            <a:r>
              <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consumer_key = "*"</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consumer_secret = "*"</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access_token = "*"</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access_token_secret = "*"</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auth = tweepy.OAuthHandler(consumer_key, consumer_secret)</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auth.set_access_token(access_token, access_token_secret)</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api = tweepy.API(auth)</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for page in tweepy.Cursor(api.followers, screen_name=sys.argv[1]).pages():</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    for user in [x.screen_name for x in page]:</a:t>
            </a:r>
            <a:endParaRPr sz="1600">
              <a:latin typeface="Century Gothic"/>
              <a:ea typeface="Century Gothic"/>
              <a:cs typeface="Century Gothic"/>
              <a:sym typeface="Century Gothic"/>
            </a:endParaRPr>
          </a:p>
          <a:p>
            <a:pPr indent="0" lvl="0" marL="457200" rtl="0" algn="l">
              <a:spcBef>
                <a:spcPts val="0"/>
              </a:spcBef>
              <a:spcAft>
                <a:spcPts val="0"/>
              </a:spcAft>
              <a:buNone/>
            </a:pPr>
            <a:r>
              <a:rPr lang="en-US" sz="1600">
                <a:latin typeface="Century Gothic"/>
                <a:ea typeface="Century Gothic"/>
                <a:cs typeface="Century Gothic"/>
                <a:sym typeface="Century Gothic"/>
              </a:rPr>
              <a:t>print(user)</a:t>
            </a:r>
            <a:endParaRPr sz="1600">
              <a:latin typeface="Century Gothic"/>
              <a:ea typeface="Century Gothic"/>
              <a:cs typeface="Century Gothic"/>
              <a:sym typeface="Century Gothic"/>
            </a:endParaRPr>
          </a:p>
          <a:p>
            <a:pPr indent="0" lvl="0" marL="0" rtl="0" algn="l">
              <a:spcBef>
                <a:spcPts val="0"/>
              </a:spcBef>
              <a:spcAft>
                <a:spcPts val="0"/>
              </a:spcAft>
              <a:buNone/>
            </a:pPr>
            <a:r>
              <a:t/>
            </a:r>
            <a:endParaRPr sz="1600">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5"/>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Script for getting the tweets of a twitter account</a:t>
            </a:r>
            <a:endParaRPr/>
          </a:p>
        </p:txBody>
      </p:sp>
      <p:sp>
        <p:nvSpPr>
          <p:cNvPr id="629" name="Google Shape;629;p75"/>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30" name="Google Shape;630;p75"/>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631" name="Google Shape;631;p75"/>
          <p:cNvSpPr txBox="1"/>
          <p:nvPr/>
        </p:nvSpPr>
        <p:spPr>
          <a:xfrm>
            <a:off x="439625" y="1482300"/>
            <a:ext cx="11309700" cy="46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entury Gothic"/>
                <a:ea typeface="Century Gothic"/>
                <a:cs typeface="Century Gothic"/>
                <a:sym typeface="Century Gothic"/>
              </a:rPr>
              <a:t>import tweepy</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import sys</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consumer_key =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consumer_secret =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access_token =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access_token_secret =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auth = tweepy.OAuthHandler(consumer_key, consumer_secret)</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auth.set_access_token(access_token, access_token_secret)</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api = tweepy.API(auth)</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with open(sys.argv[1], “r”) as f:</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    for user in f.read().split(“\n”):</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           for tweet in tweepy.Cursor(api.user_timeline,id=user, tweet_mode = "extended").items():</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                print(f"https://twitter.com/twitter/statuses/{tweet.id} {tweet.full_text}")</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6"/>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Script for sanitizing the url</a:t>
            </a:r>
            <a:endParaRPr/>
          </a:p>
        </p:txBody>
      </p:sp>
      <p:sp>
        <p:nvSpPr>
          <p:cNvPr id="638" name="Google Shape;638;p76"/>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39" name="Google Shape;639;p76"/>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640" name="Google Shape;640;p76"/>
          <p:cNvSpPr txBox="1"/>
          <p:nvPr/>
        </p:nvSpPr>
        <p:spPr>
          <a:xfrm>
            <a:off x="439625" y="2527050"/>
            <a:ext cx="11309700" cy="18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latin typeface="Century Gothic"/>
                <a:ea typeface="Century Gothic"/>
                <a:cs typeface="Century Gothic"/>
                <a:sym typeface="Century Gothic"/>
              </a:rPr>
              <a:t>import sys</a:t>
            </a:r>
            <a:endParaRPr sz="1900">
              <a:latin typeface="Century Gothic"/>
              <a:ea typeface="Century Gothic"/>
              <a:cs typeface="Century Gothic"/>
              <a:sym typeface="Century Gothic"/>
            </a:endParaRPr>
          </a:p>
          <a:p>
            <a:pPr indent="0" lvl="0" marL="0" rtl="0" algn="l">
              <a:spcBef>
                <a:spcPts val="0"/>
              </a:spcBef>
              <a:spcAft>
                <a:spcPts val="0"/>
              </a:spcAft>
              <a:buNone/>
            </a:pPr>
            <a:r>
              <a:rPr lang="en-US" sz="1900">
                <a:latin typeface="Century Gothic"/>
                <a:ea typeface="Century Gothic"/>
                <a:cs typeface="Century Gothic"/>
                <a:sym typeface="Century Gothic"/>
              </a:rPr>
              <a:t>fname = sys.argv[1]</a:t>
            </a:r>
            <a:endParaRPr sz="1900">
              <a:latin typeface="Century Gothic"/>
              <a:ea typeface="Century Gothic"/>
              <a:cs typeface="Century Gothic"/>
              <a:sym typeface="Century Gothic"/>
            </a:endParaRPr>
          </a:p>
          <a:p>
            <a:pPr indent="0" lvl="0" marL="0" rtl="0" algn="l">
              <a:spcBef>
                <a:spcPts val="0"/>
              </a:spcBef>
              <a:spcAft>
                <a:spcPts val="0"/>
              </a:spcAft>
              <a:buNone/>
            </a:pPr>
            <a:r>
              <a:rPr lang="en-US" sz="1900">
                <a:latin typeface="Century Gothic"/>
                <a:ea typeface="Century Gothic"/>
                <a:cs typeface="Century Gothic"/>
                <a:sym typeface="Century Gothic"/>
              </a:rPr>
              <a:t>with open(fname, “r”) as f:</a:t>
            </a:r>
            <a:endParaRPr sz="1900">
              <a:latin typeface="Century Gothic"/>
              <a:ea typeface="Century Gothic"/>
              <a:cs typeface="Century Gothic"/>
              <a:sym typeface="Century Gothic"/>
            </a:endParaRPr>
          </a:p>
          <a:p>
            <a:pPr indent="0" lvl="0" marL="0" rtl="0" algn="l">
              <a:spcBef>
                <a:spcPts val="0"/>
              </a:spcBef>
              <a:spcAft>
                <a:spcPts val="0"/>
              </a:spcAft>
              <a:buNone/>
            </a:pPr>
            <a:r>
              <a:rPr lang="en-US" sz="1900">
                <a:latin typeface="Century Gothic"/>
                <a:ea typeface="Century Gothic"/>
                <a:cs typeface="Century Gothic"/>
                <a:sym typeface="Century Gothic"/>
              </a:rPr>
              <a:t>	for url in f.read().split(“\n”):</a:t>
            </a:r>
            <a:endParaRPr sz="1900">
              <a:latin typeface="Century Gothic"/>
              <a:ea typeface="Century Gothic"/>
              <a:cs typeface="Century Gothic"/>
              <a:sym typeface="Century Gothic"/>
            </a:endParaRPr>
          </a:p>
          <a:p>
            <a:pPr indent="457200" lvl="0" marL="457200" rtl="0" algn="l">
              <a:spcBef>
                <a:spcPts val="0"/>
              </a:spcBef>
              <a:spcAft>
                <a:spcPts val="0"/>
              </a:spcAft>
              <a:buNone/>
            </a:pPr>
            <a:r>
              <a:rPr lang="en-US" sz="1900">
                <a:latin typeface="Century Gothic"/>
                <a:ea typeface="Century Gothic"/>
                <a:cs typeface="Century Gothic"/>
                <a:sym typeface="Century Gothic"/>
              </a:rPr>
              <a:t>print("http://www." + url.split("//", 1)[-1].lstrip("www.").rstrip("/").replace(“:80”, “”))</a:t>
            </a:r>
            <a:endParaRPr sz="1900">
              <a:latin typeface="Century Gothic"/>
              <a:ea typeface="Century Gothic"/>
              <a:cs typeface="Century Gothic"/>
              <a:sym typeface="Century Gothic"/>
            </a:endParaRPr>
          </a:p>
          <a:p>
            <a:pPr indent="0" lvl="0" marL="0" rtl="0" algn="l">
              <a:spcBef>
                <a:spcPts val="0"/>
              </a:spcBef>
              <a:spcAft>
                <a:spcPts val="0"/>
              </a:spcAft>
              <a:buNone/>
            </a:pPr>
            <a:r>
              <a:t/>
            </a:r>
            <a:endParaRPr sz="1900">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7"/>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Script for keyword search in set of live urls</a:t>
            </a:r>
            <a:endParaRPr/>
          </a:p>
        </p:txBody>
      </p:sp>
      <p:sp>
        <p:nvSpPr>
          <p:cNvPr id="647" name="Google Shape;647;p77"/>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48" name="Google Shape;648;p77"/>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649" name="Google Shape;649;p77"/>
          <p:cNvSpPr txBox="1"/>
          <p:nvPr/>
        </p:nvSpPr>
        <p:spPr>
          <a:xfrm>
            <a:off x="439625" y="1455475"/>
            <a:ext cx="11309700" cy="45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entury Gothic"/>
                <a:ea typeface="Century Gothic"/>
                <a:cs typeface="Century Gothic"/>
                <a:sym typeface="Century Gothic"/>
              </a:rPr>
              <a:t>import sys</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import re</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import requests</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pattern = pattern = re.compile(r"[^a-zA-Z](amy|barrett|coney)[^a-zA-Z]", re.IGNORECASE)</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fname = sys.argv[1]</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with open(fname, “r”) as f:</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	for url in f.read().split(“\n”):</a:t>
            </a:r>
            <a:endParaRPr sz="1800">
              <a:latin typeface="Century Gothic"/>
              <a:ea typeface="Century Gothic"/>
              <a:cs typeface="Century Gothic"/>
              <a:sym typeface="Century Gothic"/>
            </a:endParaRPr>
          </a:p>
          <a:p>
            <a:pPr indent="457200" lvl="0" marL="457200" rtl="0" algn="l">
              <a:spcBef>
                <a:spcPts val="0"/>
              </a:spcBef>
              <a:spcAft>
                <a:spcPts val="0"/>
              </a:spcAft>
              <a:buNone/>
            </a:pPr>
            <a:r>
              <a:rPr lang="en-US" sz="1800">
                <a:latin typeface="Century Gothic"/>
                <a:ea typeface="Century Gothic"/>
                <a:cs typeface="Century Gothic"/>
                <a:sym typeface="Century Gothic"/>
              </a:rPr>
              <a:t>resp = requests.get(url)</a:t>
            </a:r>
            <a:endParaRPr sz="1800">
              <a:latin typeface="Century Gothic"/>
              <a:ea typeface="Century Gothic"/>
              <a:cs typeface="Century Gothic"/>
              <a:sym typeface="Century Gothic"/>
            </a:endParaRPr>
          </a:p>
          <a:p>
            <a:pPr indent="457200" lvl="0" marL="457200" rtl="0" algn="l">
              <a:spcBef>
                <a:spcPts val="0"/>
              </a:spcBef>
              <a:spcAft>
                <a:spcPts val="0"/>
              </a:spcAft>
              <a:buNone/>
            </a:pPr>
            <a:r>
              <a:rPr lang="en-US" sz="1800">
                <a:latin typeface="Century Gothic"/>
                <a:ea typeface="Century Gothic"/>
                <a:cs typeface="Century Gothic"/>
                <a:sym typeface="Century Gothic"/>
              </a:rPr>
              <a:t>if “html” in resp.headers[“Content-Type”] and pattern.search(resp.content.decode(“urf-8”):</a:t>
            </a:r>
            <a:endParaRPr sz="1800">
              <a:latin typeface="Century Gothic"/>
              <a:ea typeface="Century Gothic"/>
              <a:cs typeface="Century Gothic"/>
              <a:sym typeface="Century Gothic"/>
            </a:endParaRPr>
          </a:p>
          <a:p>
            <a:pPr indent="457200" lvl="0" marL="457200" rtl="0" algn="l">
              <a:spcBef>
                <a:spcPts val="0"/>
              </a:spcBef>
              <a:spcAft>
                <a:spcPts val="0"/>
              </a:spcAft>
              <a:buNone/>
            </a:pPr>
            <a:r>
              <a:rPr lang="en-US" sz="1800">
                <a:latin typeface="Century Gothic"/>
                <a:ea typeface="Century Gothic"/>
                <a:cs typeface="Century Gothic"/>
                <a:sym typeface="Century Gothic"/>
              </a:rPr>
              <a:t>	print(url)</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8"/>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Script for checking inactive urls</a:t>
            </a:r>
            <a:endParaRPr/>
          </a:p>
        </p:txBody>
      </p:sp>
      <p:sp>
        <p:nvSpPr>
          <p:cNvPr id="656" name="Google Shape;656;p78"/>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57" name="Google Shape;657;p78"/>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 a study by Udith Prabhu				#cs895f20</a:t>
            </a:r>
            <a:endParaRPr>
              <a:latin typeface="Century Gothic"/>
              <a:ea typeface="Century Gothic"/>
              <a:cs typeface="Century Gothic"/>
              <a:sym typeface="Century Gothic"/>
            </a:endParaRPr>
          </a:p>
        </p:txBody>
      </p:sp>
      <p:sp>
        <p:nvSpPr>
          <p:cNvPr id="658" name="Google Shape;658;p78"/>
          <p:cNvSpPr txBox="1"/>
          <p:nvPr/>
        </p:nvSpPr>
        <p:spPr>
          <a:xfrm>
            <a:off x="439625" y="1455475"/>
            <a:ext cx="11309700" cy="45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entury Gothic"/>
                <a:ea typeface="Century Gothic"/>
                <a:cs typeface="Century Gothic"/>
                <a:sym typeface="Century Gothic"/>
              </a:rPr>
              <a:t>import sys</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import requests</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def sanitize(x):</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    return "http://www." + x.replace(":80", "").replace("https", "http").split("/", 2)[-1].replace("www.",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fname = sys.argv[1]</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with open(fname, “r”) as f:</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	for url in f.read().split(“\n”):</a:t>
            </a:r>
            <a:endParaRPr sz="1800">
              <a:latin typeface="Century Gothic"/>
              <a:ea typeface="Century Gothic"/>
              <a:cs typeface="Century Gothic"/>
              <a:sym typeface="Century Gothic"/>
            </a:endParaRPr>
          </a:p>
          <a:p>
            <a:pPr indent="457200" lvl="0" marL="457200" rtl="0" algn="l">
              <a:spcBef>
                <a:spcPts val="0"/>
              </a:spcBef>
              <a:spcAft>
                <a:spcPts val="0"/>
              </a:spcAft>
              <a:buNone/>
            </a:pPr>
            <a:r>
              <a:rPr lang="en-US" sz="1800">
                <a:latin typeface="Century Gothic"/>
                <a:ea typeface="Century Gothic"/>
                <a:cs typeface="Century Gothic"/>
                <a:sym typeface="Century Gothic"/>
              </a:rPr>
              <a:t>resp = requests.get(url)</a:t>
            </a:r>
            <a:endParaRPr sz="1800">
              <a:latin typeface="Century Gothic"/>
              <a:ea typeface="Century Gothic"/>
              <a:cs typeface="Century Gothic"/>
              <a:sym typeface="Century Gothic"/>
            </a:endParaRPr>
          </a:p>
          <a:p>
            <a:pPr indent="457200" lvl="0" marL="457200" rtl="0" algn="l">
              <a:spcBef>
                <a:spcPts val="0"/>
              </a:spcBef>
              <a:spcAft>
                <a:spcPts val="0"/>
              </a:spcAft>
              <a:buNone/>
            </a:pPr>
            <a:r>
              <a:rPr lang="en-US" sz="1800">
                <a:latin typeface="Century Gothic"/>
                <a:ea typeface="Century Gothic"/>
                <a:cs typeface="Century Gothic"/>
                <a:sym typeface="Century Gothic"/>
              </a:rPr>
              <a:t>status_code = resp.status_code</a:t>
            </a:r>
            <a:endParaRPr sz="1800">
              <a:latin typeface="Century Gothic"/>
              <a:ea typeface="Century Gothic"/>
              <a:cs typeface="Century Gothic"/>
              <a:sym typeface="Century Gothic"/>
            </a:endParaRPr>
          </a:p>
          <a:p>
            <a:pPr indent="457200" lvl="0" marL="457200" rtl="0" algn="l">
              <a:spcBef>
                <a:spcPts val="0"/>
              </a:spcBef>
              <a:spcAft>
                <a:spcPts val="0"/>
              </a:spcAft>
              <a:buNone/>
            </a:pPr>
            <a:r>
              <a:rPr lang="en-US" sz="1800">
                <a:latin typeface="Century Gothic"/>
                <a:ea typeface="Century Gothic"/>
                <a:cs typeface="Century Gothic"/>
                <a:sym typeface="Century Gothic"/>
              </a:rPr>
              <a:t>if sanitize(resp.url) != sanitize(url):</a:t>
            </a:r>
            <a:endParaRPr sz="1800">
              <a:latin typeface="Century Gothic"/>
              <a:ea typeface="Century Gothic"/>
              <a:cs typeface="Century Gothic"/>
              <a:sym typeface="Century Gothic"/>
            </a:endParaRPr>
          </a:p>
          <a:p>
            <a:pPr indent="457200" lvl="0" marL="457200" rtl="0" algn="l">
              <a:spcBef>
                <a:spcPts val="0"/>
              </a:spcBef>
              <a:spcAft>
                <a:spcPts val="0"/>
              </a:spcAft>
              <a:buNone/>
            </a:pPr>
            <a:r>
              <a:rPr lang="en-US" sz="1800">
                <a:latin typeface="Century Gothic"/>
                <a:ea typeface="Century Gothic"/>
                <a:cs typeface="Century Gothic"/>
                <a:sym typeface="Century Gothic"/>
              </a:rPr>
              <a:t>    status_code = resp.history[0].status_code if len(resp.history) &gt; 0 else status_code</a:t>
            </a:r>
            <a:endParaRPr sz="1800">
              <a:latin typeface="Century Gothic"/>
              <a:ea typeface="Century Gothic"/>
              <a:cs typeface="Century Gothic"/>
              <a:sym typeface="Century Gothic"/>
            </a:endParaRPr>
          </a:p>
          <a:p>
            <a:pPr indent="457200" lvl="0" marL="457200" rtl="0" algn="l">
              <a:spcBef>
                <a:spcPts val="0"/>
              </a:spcBef>
              <a:spcAft>
                <a:spcPts val="0"/>
              </a:spcAft>
              <a:buNone/>
            </a:pPr>
            <a:r>
              <a:rPr lang="en-US" sz="1800">
                <a:latin typeface="Century Gothic"/>
                <a:ea typeface="Century Gothic"/>
                <a:cs typeface="Century Gothic"/>
                <a:sym typeface="Century Gothic"/>
              </a:rPr>
              <a:t>if status_code != 200:</a:t>
            </a:r>
            <a:endParaRPr sz="1800">
              <a:latin typeface="Century Gothic"/>
              <a:ea typeface="Century Gothic"/>
              <a:cs typeface="Century Gothic"/>
              <a:sym typeface="Century Gothic"/>
            </a:endParaRPr>
          </a:p>
          <a:p>
            <a:pPr indent="457200" lvl="0" marL="457200" rtl="0" algn="l">
              <a:spcBef>
                <a:spcPts val="0"/>
              </a:spcBef>
              <a:spcAft>
                <a:spcPts val="0"/>
              </a:spcAft>
              <a:buNone/>
            </a:pPr>
            <a:r>
              <a:rPr lang="en-US" sz="1800">
                <a:latin typeface="Century Gothic"/>
                <a:ea typeface="Century Gothic"/>
                <a:cs typeface="Century Gothic"/>
                <a:sym typeface="Century Gothic"/>
              </a:rPr>
              <a:t>    print(url)</a:t>
            </a:r>
            <a:endParaRPr sz="1800">
              <a:latin typeface="Century Gothic"/>
              <a:ea typeface="Century Gothic"/>
              <a:cs typeface="Century Gothic"/>
              <a:sym typeface="Century Gothic"/>
            </a:endParaRPr>
          </a:p>
          <a:p>
            <a:pPr indent="457200" lvl="0" marL="45720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News on which the study is based on</a:t>
            </a:r>
            <a:endParaRPr b="0" i="0" sz="3200" u="none" cap="none" strike="noStrike">
              <a:solidFill>
                <a:schemeClr val="dk1"/>
              </a:solidFill>
              <a:latin typeface="Century Gothic"/>
              <a:ea typeface="Century Gothic"/>
              <a:cs typeface="Century Gothic"/>
              <a:sym typeface="Century Gothic"/>
            </a:endParaRPr>
          </a:p>
        </p:txBody>
      </p:sp>
      <p:sp>
        <p:nvSpPr>
          <p:cNvPr id="334" name="Google Shape;334;p46"/>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5" name="Google Shape;335;p46"/>
          <p:cNvPicPr preferRelativeResize="0"/>
          <p:nvPr/>
        </p:nvPicPr>
        <p:blipFill rotWithShape="1">
          <a:blip r:embed="rId3">
            <a:alphaModFix/>
          </a:blip>
          <a:srcRect b="0" l="0" r="0" t="3549"/>
          <a:stretch/>
        </p:blipFill>
        <p:spPr>
          <a:xfrm>
            <a:off x="1031425" y="1387963"/>
            <a:ext cx="9968877" cy="1961849"/>
          </a:xfrm>
          <a:prstGeom prst="rect">
            <a:avLst/>
          </a:prstGeom>
          <a:noFill/>
          <a:ln>
            <a:noFill/>
          </a:ln>
          <a:effectLst>
            <a:outerShdw blurRad="57150" rotWithShape="0" algn="bl" dir="5400000" dist="19050">
              <a:srgbClr val="000000">
                <a:alpha val="50000"/>
              </a:srgbClr>
            </a:outerShdw>
          </a:effectLst>
        </p:spPr>
      </p:pic>
      <p:pic>
        <p:nvPicPr>
          <p:cNvPr id="336" name="Google Shape;336;p46"/>
          <p:cNvPicPr preferRelativeResize="0"/>
          <p:nvPr/>
        </p:nvPicPr>
        <p:blipFill>
          <a:blip r:embed="rId4">
            <a:alphaModFix/>
          </a:blip>
          <a:stretch>
            <a:fillRect/>
          </a:stretch>
        </p:blipFill>
        <p:spPr>
          <a:xfrm>
            <a:off x="1031413" y="3722400"/>
            <a:ext cx="4467969" cy="2271401"/>
          </a:xfrm>
          <a:prstGeom prst="rect">
            <a:avLst/>
          </a:prstGeom>
          <a:noFill/>
          <a:ln>
            <a:noFill/>
          </a:ln>
          <a:effectLst>
            <a:outerShdw blurRad="57150" rotWithShape="0" algn="bl" dir="5400000" dist="19050">
              <a:srgbClr val="000000">
                <a:alpha val="50000"/>
              </a:srgbClr>
            </a:outerShdw>
          </a:effectLst>
        </p:spPr>
      </p:pic>
      <p:pic>
        <p:nvPicPr>
          <p:cNvPr id="337" name="Google Shape;337;p46"/>
          <p:cNvPicPr preferRelativeResize="0"/>
          <p:nvPr/>
        </p:nvPicPr>
        <p:blipFill>
          <a:blip r:embed="rId5">
            <a:alphaModFix/>
          </a:blip>
          <a:stretch>
            <a:fillRect/>
          </a:stretch>
        </p:blipFill>
        <p:spPr>
          <a:xfrm>
            <a:off x="5693887" y="3790275"/>
            <a:ext cx="5306413" cy="2271400"/>
          </a:xfrm>
          <a:prstGeom prst="rect">
            <a:avLst/>
          </a:prstGeom>
          <a:noFill/>
          <a:ln>
            <a:noFill/>
          </a:ln>
          <a:effectLst>
            <a:outerShdw blurRad="57150" rotWithShape="0" algn="bl" dir="5400000" dist="19050">
              <a:srgbClr val="000000">
                <a:alpha val="50000"/>
              </a:srgbClr>
            </a:outerShdw>
          </a:effectLst>
        </p:spPr>
      </p:pic>
      <p:sp>
        <p:nvSpPr>
          <p:cNvPr id="338" name="Google Shape;338;p46"/>
          <p:cNvSpPr txBox="1"/>
          <p:nvPr/>
        </p:nvSpPr>
        <p:spPr>
          <a:xfrm>
            <a:off x="1031363" y="3401250"/>
            <a:ext cx="9969000" cy="2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Century Gothic"/>
                <a:ea typeface="Century Gothic"/>
                <a:cs typeface="Century Gothic"/>
                <a:sym typeface="Century Gothic"/>
              </a:rPr>
              <a:t>www.southbendtribune.com/news/local/people-of-praise-deletes-mentions-of-barrett-from-its-website/article_80a427be-03eb-11eb-8d72-3bf384490a90.html</a:t>
            </a:r>
            <a:endParaRPr sz="1000">
              <a:latin typeface="Century Gothic"/>
              <a:ea typeface="Century Gothic"/>
              <a:cs typeface="Century Gothic"/>
              <a:sym typeface="Century Gothic"/>
            </a:endParaRPr>
          </a:p>
        </p:txBody>
      </p:sp>
      <p:sp>
        <p:nvSpPr>
          <p:cNvPr id="339" name="Google Shape;339;p46"/>
          <p:cNvSpPr txBox="1"/>
          <p:nvPr/>
        </p:nvSpPr>
        <p:spPr>
          <a:xfrm>
            <a:off x="1031450" y="5940700"/>
            <a:ext cx="4467900" cy="58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Century Gothic"/>
                <a:ea typeface="Century Gothic"/>
                <a:cs typeface="Century Gothic"/>
                <a:sym typeface="Century Gothic"/>
              </a:rPr>
              <a:t>https://www.marketwatch.com/story/charismatic-christian-group-people-of-praise-has-erased-references-to-and-photos-of-amy-coney-barrett-from-website-01601508035</a:t>
            </a:r>
            <a:endParaRPr sz="1000">
              <a:latin typeface="Century Gothic"/>
              <a:ea typeface="Century Gothic"/>
              <a:cs typeface="Century Gothic"/>
              <a:sym typeface="Century Gothic"/>
            </a:endParaRPr>
          </a:p>
        </p:txBody>
      </p:sp>
      <p:sp>
        <p:nvSpPr>
          <p:cNvPr id="340" name="Google Shape;340;p46"/>
          <p:cNvSpPr txBox="1"/>
          <p:nvPr/>
        </p:nvSpPr>
        <p:spPr>
          <a:xfrm>
            <a:off x="5693888" y="6061675"/>
            <a:ext cx="5306400" cy="5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Century Gothic"/>
                <a:ea typeface="Century Gothic"/>
                <a:cs typeface="Century Gothic"/>
                <a:sym typeface="Century Gothic"/>
              </a:rPr>
              <a:t>https://www.americamagazine.org/faith/2020/09/24/explainer-amy-coney-barrett-people-of-praise-catholic-charismatic-trump</a:t>
            </a:r>
            <a:endParaRPr sz="1000">
              <a:latin typeface="Century Gothic"/>
              <a:ea typeface="Century Gothic"/>
              <a:cs typeface="Century Gothic"/>
              <a:sym typeface="Century Gothic"/>
            </a:endParaRPr>
          </a:p>
        </p:txBody>
      </p:sp>
      <p:sp>
        <p:nvSpPr>
          <p:cNvPr id="341" name="Google Shape;341;p46"/>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441140" y="2943301"/>
            <a:ext cx="11309700" cy="9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First step: </a:t>
            </a:r>
            <a:r>
              <a:rPr lang="en-US" sz="4000"/>
              <a:t>Twitter Analysis</a:t>
            </a:r>
            <a:endParaRPr sz="4300"/>
          </a:p>
        </p:txBody>
      </p:sp>
      <p:sp>
        <p:nvSpPr>
          <p:cNvPr id="348" name="Google Shape;348;p47"/>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Past vs Present for the official twitter account</a:t>
            </a:r>
            <a:endParaRPr b="0" i="0" sz="3200" u="none" cap="none" strike="noStrike">
              <a:solidFill>
                <a:schemeClr val="dk1"/>
              </a:solidFill>
              <a:latin typeface="Century Gothic"/>
              <a:ea typeface="Century Gothic"/>
              <a:cs typeface="Century Gothic"/>
              <a:sym typeface="Century Gothic"/>
            </a:endParaRPr>
          </a:p>
        </p:txBody>
      </p:sp>
      <p:sp>
        <p:nvSpPr>
          <p:cNvPr id="354" name="Google Shape;354;p48"/>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5" name="Google Shape;355;p48"/>
          <p:cNvPicPr preferRelativeResize="0"/>
          <p:nvPr/>
        </p:nvPicPr>
        <p:blipFill rotWithShape="1">
          <a:blip r:embed="rId3">
            <a:alphaModFix/>
          </a:blip>
          <a:srcRect b="1999" l="0" r="0" t="-2000"/>
          <a:stretch/>
        </p:blipFill>
        <p:spPr>
          <a:xfrm>
            <a:off x="7051375" y="1502337"/>
            <a:ext cx="4586919" cy="3806026"/>
          </a:xfrm>
          <a:prstGeom prst="rect">
            <a:avLst/>
          </a:prstGeom>
          <a:noFill/>
          <a:ln>
            <a:noFill/>
          </a:ln>
          <a:effectLst>
            <a:outerShdw blurRad="57150" rotWithShape="0" algn="bl" dir="5400000" dist="19050">
              <a:srgbClr val="000000">
                <a:alpha val="50000"/>
              </a:srgbClr>
            </a:outerShdw>
          </a:effectLst>
        </p:spPr>
      </p:pic>
      <p:sp>
        <p:nvSpPr>
          <p:cNvPr id="356" name="Google Shape;356;p48"/>
          <p:cNvSpPr txBox="1"/>
          <p:nvPr/>
        </p:nvSpPr>
        <p:spPr>
          <a:xfrm>
            <a:off x="7664388" y="5349150"/>
            <a:ext cx="33609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https://twitter.com/peopleofpraise</a:t>
            </a:r>
            <a:endParaRPr sz="1200">
              <a:latin typeface="Century Gothic"/>
              <a:ea typeface="Century Gothic"/>
              <a:cs typeface="Century Gothic"/>
              <a:sym typeface="Century Gothic"/>
            </a:endParaRPr>
          </a:p>
        </p:txBody>
      </p:sp>
      <p:sp>
        <p:nvSpPr>
          <p:cNvPr id="357" name="Google Shape;357;p48"/>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pic>
        <p:nvPicPr>
          <p:cNvPr id="358" name="Google Shape;358;p48"/>
          <p:cNvPicPr preferRelativeResize="0"/>
          <p:nvPr/>
        </p:nvPicPr>
        <p:blipFill>
          <a:blip r:embed="rId4">
            <a:alphaModFix/>
          </a:blip>
          <a:stretch>
            <a:fillRect/>
          </a:stretch>
        </p:blipFill>
        <p:spPr>
          <a:xfrm>
            <a:off x="294849" y="1586601"/>
            <a:ext cx="6378329" cy="3387437"/>
          </a:xfrm>
          <a:prstGeom prst="rect">
            <a:avLst/>
          </a:prstGeom>
          <a:noFill/>
          <a:ln>
            <a:noFill/>
          </a:ln>
        </p:spPr>
      </p:pic>
      <p:sp>
        <p:nvSpPr>
          <p:cNvPr id="359" name="Google Shape;359;p48"/>
          <p:cNvSpPr txBox="1"/>
          <p:nvPr/>
        </p:nvSpPr>
        <p:spPr>
          <a:xfrm>
            <a:off x="439636" y="5224125"/>
            <a:ext cx="63783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http://web.archive.org/web/20200920040240/https://twitter.com/peopleofpraise</a:t>
            </a:r>
            <a:endParaRPr sz="12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The official Twitter account of the group and the users that are followed the group</a:t>
            </a:r>
            <a:endParaRPr b="0" i="0" sz="3200" u="none" cap="none" strike="noStrike">
              <a:solidFill>
                <a:schemeClr val="dk1"/>
              </a:solidFill>
              <a:latin typeface="Century Gothic"/>
              <a:ea typeface="Century Gothic"/>
              <a:cs typeface="Century Gothic"/>
              <a:sym typeface="Century Gothic"/>
            </a:endParaRPr>
          </a:p>
        </p:txBody>
      </p:sp>
      <p:sp>
        <p:nvSpPr>
          <p:cNvPr id="365" name="Google Shape;365;p49"/>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66" name="Google Shape;366;p49"/>
          <p:cNvPicPr preferRelativeResize="0"/>
          <p:nvPr/>
        </p:nvPicPr>
        <p:blipFill>
          <a:blip r:embed="rId3">
            <a:alphaModFix/>
          </a:blip>
          <a:stretch>
            <a:fillRect/>
          </a:stretch>
        </p:blipFill>
        <p:spPr>
          <a:xfrm>
            <a:off x="439625" y="1612825"/>
            <a:ext cx="4907493" cy="3875450"/>
          </a:xfrm>
          <a:prstGeom prst="rect">
            <a:avLst/>
          </a:prstGeom>
          <a:noFill/>
          <a:ln>
            <a:noFill/>
          </a:ln>
          <a:effectLst>
            <a:outerShdw blurRad="57150" rotWithShape="0" algn="bl" dir="5400000" dist="19050">
              <a:srgbClr val="000000">
                <a:alpha val="50000"/>
              </a:srgbClr>
            </a:outerShdw>
          </a:effectLst>
        </p:spPr>
      </p:pic>
      <p:sp>
        <p:nvSpPr>
          <p:cNvPr id="367" name="Google Shape;367;p49"/>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pic>
        <p:nvPicPr>
          <p:cNvPr id="368" name="Google Shape;368;p49"/>
          <p:cNvPicPr preferRelativeResize="0"/>
          <p:nvPr/>
        </p:nvPicPr>
        <p:blipFill>
          <a:blip r:embed="rId4">
            <a:alphaModFix/>
          </a:blip>
          <a:stretch>
            <a:fillRect/>
          </a:stretch>
        </p:blipFill>
        <p:spPr>
          <a:xfrm>
            <a:off x="5837625" y="1612837"/>
            <a:ext cx="2350077" cy="3827075"/>
          </a:xfrm>
          <a:prstGeom prst="rect">
            <a:avLst/>
          </a:prstGeom>
          <a:noFill/>
          <a:ln>
            <a:noFill/>
          </a:ln>
          <a:effectLst>
            <a:outerShdw blurRad="57150" rotWithShape="0" algn="bl" dir="5400000" dist="19050">
              <a:srgbClr val="000000">
                <a:alpha val="50000"/>
              </a:srgbClr>
            </a:outerShdw>
          </a:effectLst>
        </p:spPr>
      </p:pic>
      <p:sp>
        <p:nvSpPr>
          <p:cNvPr id="369" name="Google Shape;369;p49"/>
          <p:cNvSpPr txBox="1"/>
          <p:nvPr/>
        </p:nvSpPr>
        <p:spPr>
          <a:xfrm>
            <a:off x="5837563" y="5488263"/>
            <a:ext cx="2350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https://twitter.com/meconey</a:t>
            </a:r>
            <a:endParaRPr sz="1200">
              <a:latin typeface="Century Gothic"/>
              <a:ea typeface="Century Gothic"/>
              <a:cs typeface="Century Gothic"/>
              <a:sym typeface="Century Gothic"/>
            </a:endParaRPr>
          </a:p>
        </p:txBody>
      </p:sp>
      <p:sp>
        <p:nvSpPr>
          <p:cNvPr id="370" name="Google Shape;370;p49"/>
          <p:cNvSpPr txBox="1"/>
          <p:nvPr/>
        </p:nvSpPr>
        <p:spPr>
          <a:xfrm>
            <a:off x="8447875" y="2702700"/>
            <a:ext cx="3597300" cy="1452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Account was created on May 2009</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0 non-deleted tweets</a:t>
            </a:r>
            <a:r>
              <a:rPr lang="en-US" sz="1800">
                <a:latin typeface="Century Gothic"/>
                <a:ea typeface="Century Gothic"/>
                <a:cs typeface="Century Gothic"/>
                <a:sym typeface="Century Gothic"/>
              </a:rPr>
              <a:t> </a:t>
            </a:r>
            <a:r>
              <a:rPr lang="en-US" sz="1800">
                <a:latin typeface="Century Gothic"/>
                <a:ea typeface="Century Gothic"/>
                <a:cs typeface="Century Gothic"/>
                <a:sym typeface="Century Gothic"/>
              </a:rPr>
              <a:t>from the account</a:t>
            </a:r>
            <a:endParaRPr sz="1800">
              <a:latin typeface="Century Gothic"/>
              <a:ea typeface="Century Gothic"/>
              <a:cs typeface="Century Gothic"/>
              <a:sym typeface="Century Gothic"/>
            </a:endParaRPr>
          </a:p>
        </p:txBody>
      </p:sp>
      <p:sp>
        <p:nvSpPr>
          <p:cNvPr id="371" name="Google Shape;371;p49"/>
          <p:cNvSpPr txBox="1"/>
          <p:nvPr/>
        </p:nvSpPr>
        <p:spPr>
          <a:xfrm>
            <a:off x="439625" y="5522475"/>
            <a:ext cx="4907400" cy="2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https://twitter.com/peopleofpraise/following</a:t>
            </a:r>
            <a:endParaRPr sz="1200">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0"/>
          <p:cNvSpPr txBox="1"/>
          <p:nvPr>
            <p:ph type="title"/>
          </p:nvPr>
        </p:nvSpPr>
        <p:spPr>
          <a:xfrm>
            <a:off x="111215" y="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The twitter account is most probably valid</a:t>
            </a:r>
            <a:endParaRPr b="0" i="0" sz="3200" u="none" cap="none" strike="noStrike">
              <a:solidFill>
                <a:schemeClr val="dk1"/>
              </a:solidFill>
              <a:latin typeface="Century Gothic"/>
              <a:ea typeface="Century Gothic"/>
              <a:cs typeface="Century Gothic"/>
              <a:sym typeface="Century Gothic"/>
            </a:endParaRPr>
          </a:p>
        </p:txBody>
      </p:sp>
      <p:sp>
        <p:nvSpPr>
          <p:cNvPr id="377" name="Google Shape;377;p50"/>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8" name="Google Shape;378;p50"/>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pic>
        <p:nvPicPr>
          <p:cNvPr id="379" name="Google Shape;379;p50"/>
          <p:cNvPicPr preferRelativeResize="0"/>
          <p:nvPr/>
        </p:nvPicPr>
        <p:blipFill>
          <a:blip r:embed="rId4">
            <a:alphaModFix/>
          </a:blip>
          <a:stretch>
            <a:fillRect/>
          </a:stretch>
        </p:blipFill>
        <p:spPr>
          <a:xfrm>
            <a:off x="1370175" y="1313739"/>
            <a:ext cx="5387526" cy="3875412"/>
          </a:xfrm>
          <a:prstGeom prst="rect">
            <a:avLst/>
          </a:prstGeom>
          <a:noFill/>
          <a:ln>
            <a:noFill/>
          </a:ln>
        </p:spPr>
      </p:pic>
      <p:sp>
        <p:nvSpPr>
          <p:cNvPr id="380" name="Google Shape;380;p50"/>
          <p:cNvSpPr txBox="1"/>
          <p:nvPr/>
        </p:nvSpPr>
        <p:spPr>
          <a:xfrm>
            <a:off x="2519375" y="5247538"/>
            <a:ext cx="3089100" cy="2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https://twitter.com/meconey/followers</a:t>
            </a:r>
            <a:endParaRPr sz="1200">
              <a:latin typeface="Century Gothic"/>
              <a:ea typeface="Century Gothic"/>
              <a:cs typeface="Century Gothic"/>
              <a:sym typeface="Century Gothic"/>
            </a:endParaRPr>
          </a:p>
        </p:txBody>
      </p:sp>
      <p:sp>
        <p:nvSpPr>
          <p:cNvPr id="381" name="Google Shape;381;p50"/>
          <p:cNvSpPr txBox="1"/>
          <p:nvPr/>
        </p:nvSpPr>
        <p:spPr>
          <a:xfrm>
            <a:off x="7471850" y="2528000"/>
            <a:ext cx="3758700" cy="1446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Not a publicized account of the</a:t>
            </a:r>
            <a:r>
              <a:rPr lang="en-US" sz="1800">
                <a:latin typeface="Century Gothic"/>
                <a:ea typeface="Century Gothic"/>
                <a:cs typeface="Century Gothic"/>
                <a:sym typeface="Century Gothic"/>
              </a:rPr>
              <a:t> </a:t>
            </a:r>
            <a:r>
              <a:rPr lang="en-US" sz="1800">
                <a:latin typeface="Century Gothic"/>
                <a:ea typeface="Century Gothic"/>
                <a:cs typeface="Century Gothic"/>
                <a:sym typeface="Century Gothic"/>
              </a:rPr>
              <a:t>father.</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Account is followed by the official group which adds validity.</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111225" y="0"/>
            <a:ext cx="11309700" cy="853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800"/>
              <a:t>Possible Twitter account of the father </a:t>
            </a:r>
            <a:r>
              <a:rPr lang="en-US" sz="2800"/>
              <a:t>not found in the archives</a:t>
            </a:r>
            <a:endParaRPr b="0" i="0" sz="2800" u="none" cap="none" strike="noStrike">
              <a:solidFill>
                <a:schemeClr val="dk1"/>
              </a:solidFill>
              <a:latin typeface="Century Gothic"/>
              <a:ea typeface="Century Gothic"/>
              <a:cs typeface="Century Gothic"/>
              <a:sym typeface="Century Gothic"/>
            </a:endParaRPr>
          </a:p>
        </p:txBody>
      </p:sp>
      <p:sp>
        <p:nvSpPr>
          <p:cNvPr id="387" name="Google Shape;387;p51"/>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8" name="Google Shape;388;p51"/>
          <p:cNvSpPr txBox="1"/>
          <p:nvPr/>
        </p:nvSpPr>
        <p:spPr>
          <a:xfrm>
            <a:off x="654900" y="853625"/>
            <a:ext cx="3668700" cy="54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Roboto Mono"/>
                <a:ea typeface="Roboto Mono"/>
                <a:cs typeface="Roboto Mono"/>
                <a:sym typeface="Roboto Mono"/>
              </a:rPr>
              <a:t>&gt; carbondate https://twitter.com/meconey</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"self":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"uri": "https://twitter.com/meconey",</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"estimated-creation-date": "2020-10-12T00:42:03",</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"earliest-sources":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"last-modified"</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"sources":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"last-modified":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"earliest": "2020-10-12T00:42:03"</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"bing.com":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"earliest":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"google.com":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"earliest":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"pubdate":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"earliest":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"twitter.com":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"earliest":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"bitly.com":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"earliest":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"backlinks":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"earliest":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    }</a:t>
            </a:r>
            <a:endParaRPr sz="900">
              <a:latin typeface="Roboto Mono"/>
              <a:ea typeface="Roboto Mono"/>
              <a:cs typeface="Roboto Mono"/>
              <a:sym typeface="Roboto Mono"/>
            </a:endParaRPr>
          </a:p>
          <a:p>
            <a:pPr indent="0" lvl="0" marL="0" rtl="0" algn="l">
              <a:lnSpc>
                <a:spcPct val="115000"/>
              </a:lnSpc>
              <a:spcBef>
                <a:spcPts val="0"/>
              </a:spcBef>
              <a:spcAft>
                <a:spcPts val="0"/>
              </a:spcAft>
              <a:buNone/>
            </a:pPr>
            <a:r>
              <a:rPr lang="en-US" sz="900">
                <a:latin typeface="Roboto Mono"/>
                <a:ea typeface="Roboto Mono"/>
                <a:cs typeface="Roboto Mono"/>
                <a:sym typeface="Roboto Mono"/>
              </a:rPr>
              <a:t>}</a:t>
            </a:r>
            <a:endParaRPr sz="900">
              <a:latin typeface="Roboto Mono"/>
              <a:ea typeface="Roboto Mono"/>
              <a:cs typeface="Roboto Mono"/>
              <a:sym typeface="Roboto Mono"/>
            </a:endParaRPr>
          </a:p>
        </p:txBody>
      </p:sp>
      <p:sp>
        <p:nvSpPr>
          <p:cNvPr id="389" name="Google Shape;389;p51"/>
          <p:cNvSpPr txBox="1"/>
          <p:nvPr/>
        </p:nvSpPr>
        <p:spPr>
          <a:xfrm>
            <a:off x="4323600" y="853625"/>
            <a:ext cx="6857400" cy="21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oboto Mono"/>
                <a:ea typeface="Roboto Mono"/>
                <a:cs typeface="Roboto Mono"/>
                <a:sym typeface="Roboto Mono"/>
              </a:rPr>
              <a:t>&gt; memgator https://twitter.com/meconey</a:t>
            </a:r>
            <a:endParaRPr>
              <a:latin typeface="Roboto Mono"/>
              <a:ea typeface="Roboto Mono"/>
              <a:cs typeface="Roboto Mono"/>
              <a:sym typeface="Roboto Mono"/>
            </a:endParaRPr>
          </a:p>
          <a:p>
            <a:pPr indent="0" lvl="0" marL="0" rtl="0" algn="l">
              <a:spcBef>
                <a:spcPts val="0"/>
              </a:spcBef>
              <a:spcAft>
                <a:spcPts val="0"/>
              </a:spcAft>
              <a:buNone/>
            </a:pPr>
            <a:r>
              <a:rPr lang="en-US">
                <a:solidFill>
                  <a:srgbClr val="FF0000"/>
                </a:solidFill>
                <a:latin typeface="Roboto Mono"/>
                <a:ea typeface="Roboto Mono"/>
                <a:cs typeface="Roboto Mono"/>
                <a:sym typeface="Roboto Mono"/>
              </a:rPr>
              <a:t>[ No Result ]</a:t>
            </a:r>
            <a:endParaRPr>
              <a:solidFill>
                <a:srgbClr val="FF0000"/>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FF0000"/>
              </a:solidFill>
              <a:latin typeface="Roboto Mono"/>
              <a:ea typeface="Roboto Mono"/>
              <a:cs typeface="Roboto Mono"/>
              <a:sym typeface="Roboto Mono"/>
            </a:endParaRPr>
          </a:p>
          <a:p>
            <a:pPr indent="0" lvl="0" marL="0" rtl="0" algn="l">
              <a:spcBef>
                <a:spcPts val="0"/>
              </a:spcBef>
              <a:spcAft>
                <a:spcPts val="0"/>
              </a:spcAft>
              <a:buNone/>
            </a:pPr>
            <a:r>
              <a:rPr lang="en-US">
                <a:latin typeface="Roboto Mono"/>
                <a:ea typeface="Roboto Mono"/>
                <a:cs typeface="Roboto Mono"/>
                <a:sym typeface="Roboto Mono"/>
              </a:rPr>
              <a:t>&gt; curl -s "http://web.archive.org/cdx/search/cdx?url=https://twitter.com/meconey&amp;matchType=prefix" | awk '{print $3}' | uniq;</a:t>
            </a:r>
            <a:endParaRPr>
              <a:latin typeface="Roboto Mono"/>
              <a:ea typeface="Roboto Mono"/>
              <a:cs typeface="Roboto Mono"/>
              <a:sym typeface="Roboto Mono"/>
            </a:endParaRPr>
          </a:p>
          <a:p>
            <a:pPr indent="0" lvl="0" marL="0" rtl="0" algn="l">
              <a:spcBef>
                <a:spcPts val="0"/>
              </a:spcBef>
              <a:spcAft>
                <a:spcPts val="0"/>
              </a:spcAft>
              <a:buNone/>
            </a:pPr>
            <a:r>
              <a:rPr lang="en-US">
                <a:solidFill>
                  <a:srgbClr val="FF0000"/>
                </a:solidFill>
                <a:latin typeface="Roboto Mono"/>
                <a:ea typeface="Roboto Mono"/>
                <a:cs typeface="Roboto Mono"/>
                <a:sym typeface="Roboto Mono"/>
              </a:rPr>
              <a:t>[ No Result ]</a:t>
            </a:r>
            <a:endParaRPr>
              <a:solidFill>
                <a:srgbClr val="FF0000"/>
              </a:solidFill>
              <a:latin typeface="Roboto Mono"/>
              <a:ea typeface="Roboto Mono"/>
              <a:cs typeface="Roboto Mono"/>
              <a:sym typeface="Roboto Mono"/>
            </a:endParaRPr>
          </a:p>
        </p:txBody>
      </p:sp>
      <p:sp>
        <p:nvSpPr>
          <p:cNvPr id="390" name="Google Shape;390;p51"/>
          <p:cNvSpPr txBox="1"/>
          <p:nvPr/>
        </p:nvSpPr>
        <p:spPr>
          <a:xfrm>
            <a:off x="4715725" y="3550425"/>
            <a:ext cx="6182400" cy="1421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Century Gothic"/>
              <a:buChar char="●"/>
            </a:pPr>
            <a:r>
              <a:rPr lang="en-US" sz="1900">
                <a:latin typeface="Century Gothic"/>
                <a:ea typeface="Century Gothic"/>
                <a:cs typeface="Century Gothic"/>
                <a:sym typeface="Century Gothic"/>
              </a:rPr>
              <a:t>0 non-deleted tweets from the account.</a:t>
            </a:r>
            <a:endParaRPr sz="1900">
              <a:latin typeface="Century Gothic"/>
              <a:ea typeface="Century Gothic"/>
              <a:cs typeface="Century Gothic"/>
              <a:sym typeface="Century Gothic"/>
            </a:endParaRPr>
          </a:p>
          <a:p>
            <a:pPr indent="-349250" lvl="0" marL="457200" rtl="0" algn="l">
              <a:spcBef>
                <a:spcPts val="0"/>
              </a:spcBef>
              <a:spcAft>
                <a:spcPts val="0"/>
              </a:spcAft>
              <a:buSzPts val="1900"/>
              <a:buFont typeface="Century Gothic"/>
              <a:buChar char="●"/>
            </a:pPr>
            <a:r>
              <a:rPr lang="en-US" sz="1900">
                <a:latin typeface="Century Gothic"/>
                <a:ea typeface="Century Gothic"/>
                <a:cs typeface="Century Gothic"/>
                <a:sym typeface="Century Gothic"/>
              </a:rPr>
              <a:t>Account page was not found in any archive</a:t>
            </a:r>
            <a:endParaRPr sz="1900">
              <a:latin typeface="Century Gothic"/>
              <a:ea typeface="Century Gothic"/>
              <a:cs typeface="Century Gothic"/>
              <a:sym typeface="Century Gothic"/>
            </a:endParaRPr>
          </a:p>
          <a:p>
            <a:pPr indent="-349250" lvl="0" marL="457200" rtl="0" algn="l">
              <a:spcBef>
                <a:spcPts val="0"/>
              </a:spcBef>
              <a:spcAft>
                <a:spcPts val="0"/>
              </a:spcAft>
              <a:buSzPts val="1900"/>
              <a:buFont typeface="Century Gothic"/>
              <a:buChar char="●"/>
            </a:pPr>
            <a:r>
              <a:rPr lang="en-US" sz="1900">
                <a:latin typeface="Century Gothic"/>
                <a:ea typeface="Century Gothic"/>
                <a:cs typeface="Century Gothic"/>
                <a:sym typeface="Century Gothic"/>
              </a:rPr>
              <a:t>None of the tweets were archived ( deleted or otherwise )</a:t>
            </a:r>
            <a:endParaRPr sz="1900">
              <a:latin typeface="Century Gothic"/>
              <a:ea typeface="Century Gothic"/>
              <a:cs typeface="Century Gothic"/>
              <a:sym typeface="Century Gothic"/>
            </a:endParaRPr>
          </a:p>
        </p:txBody>
      </p:sp>
      <p:sp>
        <p:nvSpPr>
          <p:cNvPr id="391" name="Google Shape;391;p51"/>
          <p:cNvSpPr txBox="1"/>
          <p:nvPr/>
        </p:nvSpPr>
        <p:spPr>
          <a:xfrm>
            <a:off x="111225" y="6502150"/>
            <a:ext cx="10280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CS895				“Amy Barrett - Link to People of Praise” a study by Udith Prabhu				#cs895f20</a:t>
            </a:r>
            <a:endParaRPr>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DU Angle Theme">
  <a:themeElements>
    <a:clrScheme name="Custom 1">
      <a:dk1>
        <a:srgbClr val="043657"/>
      </a:dk1>
      <a:lt1>
        <a:srgbClr val="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